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45"/>
  </p:notesMasterIdLst>
  <p:handoutMasterIdLst>
    <p:handoutMasterId r:id="rId46"/>
  </p:handoutMasterIdLst>
  <p:sldIdLst>
    <p:sldId id="260" r:id="rId2"/>
    <p:sldId id="282" r:id="rId3"/>
    <p:sldId id="283" r:id="rId4"/>
    <p:sldId id="314" r:id="rId5"/>
    <p:sldId id="262" r:id="rId6"/>
    <p:sldId id="266" r:id="rId7"/>
    <p:sldId id="268" r:id="rId8"/>
    <p:sldId id="272" r:id="rId9"/>
    <p:sldId id="284" r:id="rId10"/>
    <p:sldId id="269" r:id="rId11"/>
    <p:sldId id="315" r:id="rId12"/>
    <p:sldId id="276" r:id="rId13"/>
    <p:sldId id="275" r:id="rId14"/>
    <p:sldId id="274" r:id="rId15"/>
    <p:sldId id="271" r:id="rId16"/>
    <p:sldId id="273" r:id="rId17"/>
    <p:sldId id="316" r:id="rId18"/>
    <p:sldId id="317" r:id="rId19"/>
    <p:sldId id="279" r:id="rId20"/>
    <p:sldId id="450" r:id="rId21"/>
    <p:sldId id="449" r:id="rId22"/>
    <p:sldId id="277" r:id="rId23"/>
    <p:sldId id="278" r:id="rId24"/>
    <p:sldId id="280" r:id="rId25"/>
    <p:sldId id="288" r:id="rId26"/>
    <p:sldId id="294" r:id="rId27"/>
    <p:sldId id="291" r:id="rId28"/>
    <p:sldId id="290" r:id="rId29"/>
    <p:sldId id="289" r:id="rId30"/>
    <p:sldId id="302" r:id="rId31"/>
    <p:sldId id="286" r:id="rId32"/>
    <p:sldId id="313" r:id="rId33"/>
    <p:sldId id="301" r:id="rId34"/>
    <p:sldId id="300" r:id="rId35"/>
    <p:sldId id="299" r:id="rId36"/>
    <p:sldId id="256" r:id="rId37"/>
    <p:sldId id="257" r:id="rId38"/>
    <p:sldId id="258" r:id="rId39"/>
    <p:sldId id="259" r:id="rId40"/>
    <p:sldId id="451" r:id="rId41"/>
    <p:sldId id="263" r:id="rId42"/>
    <p:sldId id="452" r:id="rId43"/>
    <p:sldId id="261" r:id="rId44"/>
  </p:sldIdLst>
  <p:sldSz cx="9144000" cy="6858000" type="screen4x3"/>
  <p:notesSz cx="9926638" cy="6797675"/>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141">
          <p15:clr>
            <a:srgbClr val="A4A3A4"/>
          </p15:clr>
        </p15:guide>
        <p15:guide id="2" pos="312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7FC1"/>
    <a:srgbClr val="EA4532"/>
    <a:srgbClr val="0663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38" autoAdjust="0"/>
    <p:restoredTop sz="77193" autoAdjust="0"/>
  </p:normalViewPr>
  <p:slideViewPr>
    <p:cSldViewPr snapToGrid="0" snapToObjects="1">
      <p:cViewPr varScale="1">
        <p:scale>
          <a:sx n="51" d="100"/>
          <a:sy n="51" d="100"/>
        </p:scale>
        <p:origin x="97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116" d="100"/>
          <a:sy n="116" d="100"/>
        </p:scale>
        <p:origin x="2094" y="96"/>
      </p:cViewPr>
      <p:guideLst>
        <p:guide orient="horz" pos="2141"/>
        <p:guide pos="312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Classeur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Evolution</a:t>
            </a:r>
            <a:r>
              <a:rPr lang="fr-FR" baseline="0"/>
              <a:t> dépôt-financement</a:t>
            </a:r>
            <a:endParaRPr lang="fr-F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Feuil1!$B$1</c:f>
              <c:strCache>
                <c:ptCount val="1"/>
                <c:pt idx="0">
                  <c:v>Déposés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Feuil1!$A$2:$A$5</c:f>
              <c:strCache>
                <c:ptCount val="4"/>
                <c:pt idx="0">
                  <c:v>JCJC</c:v>
                </c:pt>
                <c:pt idx="1">
                  <c:v>PRC</c:v>
                </c:pt>
                <c:pt idx="2">
                  <c:v>PRCE</c:v>
                </c:pt>
                <c:pt idx="3">
                  <c:v>PRME</c:v>
                </c:pt>
              </c:strCache>
            </c:strRef>
          </c:cat>
          <c:val>
            <c:numRef>
              <c:f>Feuil1!$B$2:$B$5</c:f>
              <c:numCache>
                <c:formatCode>General</c:formatCode>
                <c:ptCount val="4"/>
                <c:pt idx="0">
                  <c:v>40</c:v>
                </c:pt>
                <c:pt idx="1">
                  <c:v>22</c:v>
                </c:pt>
                <c:pt idx="2">
                  <c:v>2</c:v>
                </c:pt>
                <c:pt idx="3">
                  <c:v>3</c:v>
                </c:pt>
              </c:numCache>
            </c:numRef>
          </c:val>
          <c:extLst>
            <c:ext xmlns:c16="http://schemas.microsoft.com/office/drawing/2014/chart" uri="{C3380CC4-5D6E-409C-BE32-E72D297353CC}">
              <c16:uniqueId val="{00000000-0D75-4440-AC6A-C3C8BD798AF6}"/>
            </c:ext>
          </c:extLst>
        </c:ser>
        <c:ser>
          <c:idx val="1"/>
          <c:order val="1"/>
          <c:tx>
            <c:strRef>
              <c:f>Feuil1!$C$1</c:f>
              <c:strCache>
                <c:ptCount val="1"/>
                <c:pt idx="0">
                  <c:v>Financés</c:v>
                </c:pt>
              </c:strCache>
            </c:strRef>
          </c:tx>
          <c:spPr>
            <a:solidFill>
              <a:schemeClr val="accent2"/>
            </a:solidFill>
            <a:ln>
              <a:noFill/>
            </a:ln>
            <a:effectLst/>
          </c:spPr>
          <c:invertIfNegative val="0"/>
          <c:cat>
            <c:strRef>
              <c:f>Feuil1!$A$2:$A$5</c:f>
              <c:strCache>
                <c:ptCount val="4"/>
                <c:pt idx="0">
                  <c:v>JCJC</c:v>
                </c:pt>
                <c:pt idx="1">
                  <c:v>PRC</c:v>
                </c:pt>
                <c:pt idx="2">
                  <c:v>PRCE</c:v>
                </c:pt>
                <c:pt idx="3">
                  <c:v>PRME</c:v>
                </c:pt>
              </c:strCache>
            </c:strRef>
          </c:cat>
          <c:val>
            <c:numRef>
              <c:f>Feuil1!$C$2:$C$5</c:f>
              <c:numCache>
                <c:formatCode>General</c:formatCode>
                <c:ptCount val="4"/>
                <c:pt idx="0">
                  <c:v>10</c:v>
                </c:pt>
                <c:pt idx="1">
                  <c:v>7</c:v>
                </c:pt>
                <c:pt idx="2">
                  <c:v>0</c:v>
                </c:pt>
                <c:pt idx="3">
                  <c:v>0</c:v>
                </c:pt>
              </c:numCache>
            </c:numRef>
          </c:val>
          <c:extLst>
            <c:ext xmlns:c16="http://schemas.microsoft.com/office/drawing/2014/chart" uri="{C3380CC4-5D6E-409C-BE32-E72D297353CC}">
              <c16:uniqueId val="{00000001-0D75-4440-AC6A-C3C8BD798AF6}"/>
            </c:ext>
          </c:extLst>
        </c:ser>
        <c:dLbls>
          <c:showLegendKey val="0"/>
          <c:showVal val="0"/>
          <c:showCatName val="0"/>
          <c:showSerName val="0"/>
          <c:showPercent val="0"/>
          <c:showBubbleSize val="0"/>
        </c:dLbls>
        <c:gapWidth val="219"/>
        <c:overlap val="-27"/>
        <c:axId val="675039520"/>
        <c:axId val="666879456"/>
      </c:barChart>
      <c:catAx>
        <c:axId val="675039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666879456"/>
        <c:crosses val="autoZero"/>
        <c:auto val="1"/>
        <c:lblAlgn val="ctr"/>
        <c:lblOffset val="100"/>
        <c:noMultiLvlLbl val="0"/>
      </c:catAx>
      <c:valAx>
        <c:axId val="6668794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67503952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fr-FR"/>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5E692E-0619-4251-805A-BDAB7C32910B}" type="doc">
      <dgm:prSet loTypeId="urn:microsoft.com/office/officeart/2005/8/layout/chevron2" loCatId="process" qsTypeId="urn:microsoft.com/office/officeart/2005/8/quickstyle/simple1" qsCatId="simple" csTypeId="urn:microsoft.com/office/officeart/2005/8/colors/accent1_3" csCatId="accent1" phldr="1"/>
      <dgm:spPr/>
      <dgm:t>
        <a:bodyPr/>
        <a:lstStyle/>
        <a:p>
          <a:endParaRPr lang="fr-FR"/>
        </a:p>
      </dgm:t>
    </dgm:pt>
    <dgm:pt modelId="{DD6EDA77-3ABF-421E-A1C4-74C20DCE8BE3}">
      <dgm:prSet custT="1"/>
      <dgm:spPr/>
      <dgm:t>
        <a:bodyPr/>
        <a:lstStyle/>
        <a:p>
          <a:pPr algn="l"/>
          <a:r>
            <a:rPr lang="fr-FR" sz="2400" b="0" dirty="0">
              <a:solidFill>
                <a:schemeClr val="accent1">
                  <a:lumMod val="75000"/>
                </a:schemeClr>
              </a:solidFill>
              <a:latin typeface="+mj-lt"/>
            </a:rPr>
            <a:t>Sélection 2022 et focus CE40</a:t>
          </a:r>
          <a:endParaRPr lang="fr-FR" sz="2400" b="0" u="none" dirty="0">
            <a:solidFill>
              <a:schemeClr val="accent1">
                <a:lumMod val="75000"/>
              </a:schemeClr>
            </a:solidFill>
            <a:latin typeface="+mj-lt"/>
          </a:endParaRPr>
        </a:p>
      </dgm:t>
    </dgm:pt>
    <dgm:pt modelId="{3B03878E-6800-4C7D-9B55-281E6B725B3C}" type="parTrans" cxnId="{25EDD4B1-878D-4C30-92CD-413ECFDFBC11}">
      <dgm:prSet/>
      <dgm:spPr/>
      <dgm:t>
        <a:bodyPr/>
        <a:lstStyle/>
        <a:p>
          <a:endParaRPr lang="fr-FR" sz="2400">
            <a:solidFill>
              <a:srgbClr val="0070C0"/>
            </a:solidFill>
          </a:endParaRPr>
        </a:p>
      </dgm:t>
    </dgm:pt>
    <dgm:pt modelId="{173592DD-1D80-4A6E-A560-16FBB2EDFD61}" type="sibTrans" cxnId="{25EDD4B1-878D-4C30-92CD-413ECFDFBC11}">
      <dgm:prSet/>
      <dgm:spPr/>
      <dgm:t>
        <a:bodyPr/>
        <a:lstStyle/>
        <a:p>
          <a:endParaRPr lang="fr-FR" sz="2400">
            <a:solidFill>
              <a:srgbClr val="0070C0"/>
            </a:solidFill>
          </a:endParaRPr>
        </a:p>
      </dgm:t>
    </dgm:pt>
    <dgm:pt modelId="{E13DFDEA-BDAC-487F-8FF7-98879CB9FC2C}">
      <dgm:prSet custT="1"/>
      <dgm:spPr/>
      <dgm:t>
        <a:bodyPr/>
        <a:lstStyle/>
        <a:p>
          <a:pPr marL="0" marR="0" lvl="0" indent="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2400" b="1" u="sng" dirty="0">
            <a:solidFill>
              <a:schemeClr val="accent1">
                <a:lumMod val="75000"/>
              </a:schemeClr>
            </a:solidFill>
            <a:latin typeface="+mj-lt"/>
          </a:endParaRPr>
        </a:p>
      </dgm:t>
    </dgm:pt>
    <dgm:pt modelId="{6CD0BEB1-BD99-4431-A006-C240C346ECE4}" type="parTrans" cxnId="{7C421D7D-C4CD-4E9A-9E0E-396EE62547CB}">
      <dgm:prSet/>
      <dgm:spPr/>
      <dgm:t>
        <a:bodyPr/>
        <a:lstStyle/>
        <a:p>
          <a:endParaRPr lang="fr-FR" sz="2400">
            <a:solidFill>
              <a:srgbClr val="0070C0"/>
            </a:solidFill>
          </a:endParaRPr>
        </a:p>
      </dgm:t>
    </dgm:pt>
    <dgm:pt modelId="{CAA2EF8C-0418-43F6-B2DD-39C14CA3AA0E}" type="sibTrans" cxnId="{7C421D7D-C4CD-4E9A-9E0E-396EE62547CB}">
      <dgm:prSet/>
      <dgm:spPr/>
      <dgm:t>
        <a:bodyPr/>
        <a:lstStyle/>
        <a:p>
          <a:endParaRPr lang="fr-FR" sz="2400">
            <a:solidFill>
              <a:srgbClr val="0070C0"/>
            </a:solidFill>
          </a:endParaRPr>
        </a:p>
      </dgm:t>
    </dgm:pt>
    <dgm:pt modelId="{0A69AEF7-93E0-4F4F-9C36-7EF5CCD14D86}">
      <dgm:prSet phldrT="[Texte]" custT="1"/>
      <dgm:spPr/>
      <dgm:t>
        <a:bodyPr/>
        <a:lstStyle/>
        <a:p>
          <a:endParaRPr lang="fr-FR" sz="2400" dirty="0">
            <a:solidFill>
              <a:srgbClr val="0070C0"/>
            </a:solidFill>
          </a:endParaRPr>
        </a:p>
      </dgm:t>
    </dgm:pt>
    <dgm:pt modelId="{5D387F40-15CE-4D64-9E4A-C0AF2D4E11B8}" type="parTrans" cxnId="{9E29FC6E-EA54-43A0-A225-7E46DE1F3323}">
      <dgm:prSet/>
      <dgm:spPr/>
      <dgm:t>
        <a:bodyPr/>
        <a:lstStyle/>
        <a:p>
          <a:endParaRPr lang="fr-FR" sz="2400">
            <a:solidFill>
              <a:srgbClr val="0070C0"/>
            </a:solidFill>
          </a:endParaRPr>
        </a:p>
      </dgm:t>
    </dgm:pt>
    <dgm:pt modelId="{02697A67-79D8-4035-972C-18BBD0B9EE87}" type="sibTrans" cxnId="{9E29FC6E-EA54-43A0-A225-7E46DE1F3323}">
      <dgm:prSet/>
      <dgm:spPr/>
      <dgm:t>
        <a:bodyPr/>
        <a:lstStyle/>
        <a:p>
          <a:endParaRPr lang="fr-FR" sz="2400">
            <a:solidFill>
              <a:srgbClr val="0070C0"/>
            </a:solidFill>
          </a:endParaRPr>
        </a:p>
      </dgm:t>
    </dgm:pt>
    <dgm:pt modelId="{F5146A5F-EAB1-45FA-BD67-A620B48487F6}">
      <dgm:prSet phldrT="[Texte]" custT="1"/>
      <dgm:spPr/>
      <dgm:t>
        <a:bodyPr/>
        <a:lstStyle/>
        <a:p>
          <a:endParaRPr lang="fr-FR" sz="2400" dirty="0">
            <a:solidFill>
              <a:srgbClr val="0070C0"/>
            </a:solidFill>
          </a:endParaRPr>
        </a:p>
      </dgm:t>
    </dgm:pt>
    <dgm:pt modelId="{493999A2-8647-4C4A-A1AD-575893124B1F}" type="parTrans" cxnId="{6568993A-D45D-4FBD-AF96-BEBBD6056896}">
      <dgm:prSet/>
      <dgm:spPr/>
      <dgm:t>
        <a:bodyPr/>
        <a:lstStyle/>
        <a:p>
          <a:endParaRPr lang="fr-FR" sz="2400">
            <a:solidFill>
              <a:srgbClr val="0070C0"/>
            </a:solidFill>
          </a:endParaRPr>
        </a:p>
      </dgm:t>
    </dgm:pt>
    <dgm:pt modelId="{A3BC14F5-472E-4E02-92F1-AD6093E20F4E}" type="sibTrans" cxnId="{6568993A-D45D-4FBD-AF96-BEBBD6056896}">
      <dgm:prSet/>
      <dgm:spPr/>
      <dgm:t>
        <a:bodyPr/>
        <a:lstStyle/>
        <a:p>
          <a:endParaRPr lang="fr-FR" sz="2400">
            <a:solidFill>
              <a:srgbClr val="0070C0"/>
            </a:solidFill>
          </a:endParaRPr>
        </a:p>
      </dgm:t>
    </dgm:pt>
    <dgm:pt modelId="{8B28B218-1706-4E8E-A76B-813AB3ADE645}">
      <dgm:prSet custT="1"/>
      <dgm:spPr/>
      <dgm:t>
        <a:bodyPr/>
        <a:lstStyle/>
        <a:p>
          <a:endParaRPr lang="fr-FR" sz="2400" dirty="0">
            <a:solidFill>
              <a:srgbClr val="0070C0"/>
            </a:solidFill>
          </a:endParaRPr>
        </a:p>
      </dgm:t>
    </dgm:pt>
    <dgm:pt modelId="{6B79379D-3844-4CB6-A613-ABEF96CCC24B}" type="parTrans" cxnId="{B2D96FEC-9D5D-4CB4-9A56-79F5B3CBE04B}">
      <dgm:prSet/>
      <dgm:spPr/>
      <dgm:t>
        <a:bodyPr/>
        <a:lstStyle/>
        <a:p>
          <a:endParaRPr lang="fr-FR" sz="2400">
            <a:solidFill>
              <a:srgbClr val="0070C0"/>
            </a:solidFill>
          </a:endParaRPr>
        </a:p>
      </dgm:t>
    </dgm:pt>
    <dgm:pt modelId="{12E020C4-039F-4826-A054-9C6EC5791AFC}" type="sibTrans" cxnId="{B2D96FEC-9D5D-4CB4-9A56-79F5B3CBE04B}">
      <dgm:prSet/>
      <dgm:spPr/>
      <dgm:t>
        <a:bodyPr/>
        <a:lstStyle/>
        <a:p>
          <a:endParaRPr lang="fr-FR" sz="2400">
            <a:solidFill>
              <a:srgbClr val="0070C0"/>
            </a:solidFill>
          </a:endParaRPr>
        </a:p>
      </dgm:t>
    </dgm:pt>
    <dgm:pt modelId="{08FC9D5B-A7B7-D04C-8AFC-4D7A6AD64711}">
      <dgm:prSet custT="1"/>
      <dgm:spPr/>
      <dgm:t>
        <a:bodyPr/>
        <a:lstStyle/>
        <a:p>
          <a:r>
            <a:rPr lang="fr-FR" sz="2400" b="1" u="sng" dirty="0">
              <a:solidFill>
                <a:schemeClr val="accent1">
                  <a:lumMod val="75000"/>
                </a:schemeClr>
              </a:solidFill>
              <a:latin typeface="+mj-lt"/>
            </a:rPr>
            <a:t>Suivi administratif et financier</a:t>
          </a:r>
          <a:endParaRPr lang="fr-FR" sz="2400" b="0" dirty="0">
            <a:solidFill>
              <a:schemeClr val="accent1">
                <a:lumMod val="75000"/>
              </a:schemeClr>
            </a:solidFill>
            <a:latin typeface="+mj-lt"/>
          </a:endParaRPr>
        </a:p>
      </dgm:t>
    </dgm:pt>
    <dgm:pt modelId="{277603B3-73D1-784A-892C-A60FF23FD824}" type="parTrans" cxnId="{367AB365-2CB3-5840-A491-A52CA30B39C8}">
      <dgm:prSet/>
      <dgm:spPr/>
      <dgm:t>
        <a:bodyPr/>
        <a:lstStyle/>
        <a:p>
          <a:endParaRPr lang="fr-FR" sz="2400"/>
        </a:p>
      </dgm:t>
    </dgm:pt>
    <dgm:pt modelId="{396FB98E-A8B8-4641-BEDF-7429DA9B6900}" type="sibTrans" cxnId="{367AB365-2CB3-5840-A491-A52CA30B39C8}">
      <dgm:prSet/>
      <dgm:spPr/>
      <dgm:t>
        <a:bodyPr/>
        <a:lstStyle/>
        <a:p>
          <a:endParaRPr lang="fr-FR" sz="2400"/>
        </a:p>
      </dgm:t>
    </dgm:pt>
    <dgm:pt modelId="{3C1B383B-0970-4CDA-A5BB-96925F79F92B}">
      <dgm:prSet custT="1"/>
      <dgm:spPr/>
      <dgm:t>
        <a:bodyPr/>
        <a:lstStyle/>
        <a:p>
          <a:r>
            <a:rPr lang="fr-FR" sz="2400" b="0" u="none" dirty="0">
              <a:solidFill>
                <a:schemeClr val="accent1">
                  <a:lumMod val="75000"/>
                </a:schemeClr>
              </a:solidFill>
              <a:latin typeface="+mj-lt"/>
            </a:rPr>
            <a:t>Suivi scientifique des projets 2022</a:t>
          </a:r>
        </a:p>
      </dgm:t>
    </dgm:pt>
    <dgm:pt modelId="{889BF20A-A934-459B-99B8-34F45CC8FB89}" type="parTrans" cxnId="{111229FF-CB80-4EF0-9EC0-A142DD2FCFBE}">
      <dgm:prSet/>
      <dgm:spPr/>
      <dgm:t>
        <a:bodyPr/>
        <a:lstStyle/>
        <a:p>
          <a:endParaRPr lang="fr-FR"/>
        </a:p>
      </dgm:t>
    </dgm:pt>
    <dgm:pt modelId="{E3724C2D-1D02-4B6C-B587-8CE75B10BCEC}" type="sibTrans" cxnId="{111229FF-CB80-4EF0-9EC0-A142DD2FCFBE}">
      <dgm:prSet/>
      <dgm:spPr/>
      <dgm:t>
        <a:bodyPr/>
        <a:lstStyle/>
        <a:p>
          <a:endParaRPr lang="fr-FR"/>
        </a:p>
      </dgm:t>
    </dgm:pt>
    <dgm:pt modelId="{D9C993C5-35A3-4170-9768-87592DBFD9FC}">
      <dgm:prSet custT="1"/>
      <dgm:spPr/>
      <dgm:t>
        <a:bodyPr/>
        <a:lstStyle/>
        <a:p>
          <a:endParaRPr lang="fr-FR" sz="2400" b="1" u="sng" dirty="0">
            <a:solidFill>
              <a:schemeClr val="accent1">
                <a:lumMod val="75000"/>
              </a:schemeClr>
            </a:solidFill>
            <a:latin typeface="+mj-lt"/>
          </a:endParaRPr>
        </a:p>
      </dgm:t>
    </dgm:pt>
    <dgm:pt modelId="{941A169C-1A64-4677-8E03-8D603A1F0F49}" type="parTrans" cxnId="{B00CFFA5-111D-44AE-B997-B08CF4994DA7}">
      <dgm:prSet/>
      <dgm:spPr/>
      <dgm:t>
        <a:bodyPr/>
        <a:lstStyle/>
        <a:p>
          <a:endParaRPr lang="fr-FR"/>
        </a:p>
      </dgm:t>
    </dgm:pt>
    <dgm:pt modelId="{BE5C4234-39F7-4781-9354-12E2F9B256BB}" type="sibTrans" cxnId="{B00CFFA5-111D-44AE-B997-B08CF4994DA7}">
      <dgm:prSet/>
      <dgm:spPr/>
      <dgm:t>
        <a:bodyPr/>
        <a:lstStyle/>
        <a:p>
          <a:endParaRPr lang="fr-FR"/>
        </a:p>
      </dgm:t>
    </dgm:pt>
    <dgm:pt modelId="{19BE309C-0332-4B34-9CD2-15B039DD3915}" type="pres">
      <dgm:prSet presAssocID="{895E692E-0619-4251-805A-BDAB7C32910B}" presName="linearFlow" presStyleCnt="0">
        <dgm:presLayoutVars>
          <dgm:dir/>
          <dgm:animLvl val="lvl"/>
          <dgm:resizeHandles val="exact"/>
        </dgm:presLayoutVars>
      </dgm:prSet>
      <dgm:spPr/>
    </dgm:pt>
    <dgm:pt modelId="{515D62FD-8874-4FC4-A47F-5D753AEC7E51}" type="pres">
      <dgm:prSet presAssocID="{0A69AEF7-93E0-4F4F-9C36-7EF5CCD14D86}" presName="composite" presStyleCnt="0"/>
      <dgm:spPr/>
    </dgm:pt>
    <dgm:pt modelId="{CF1CED2A-61DA-4E6B-9B94-FE36A246A2AD}" type="pres">
      <dgm:prSet presAssocID="{0A69AEF7-93E0-4F4F-9C36-7EF5CCD14D86}" presName="parentText" presStyleLbl="alignNode1" presStyleIdx="0" presStyleCnt="3" custLinFactNeighborY="742">
        <dgm:presLayoutVars>
          <dgm:chMax val="1"/>
          <dgm:bulletEnabled val="1"/>
        </dgm:presLayoutVars>
      </dgm:prSet>
      <dgm:spPr/>
    </dgm:pt>
    <dgm:pt modelId="{7F5A1A93-33AC-43E5-B1BF-3B7FFA4C079F}" type="pres">
      <dgm:prSet presAssocID="{0A69AEF7-93E0-4F4F-9C36-7EF5CCD14D86}" presName="descendantText" presStyleLbl="alignAcc1" presStyleIdx="0" presStyleCnt="3" custLinFactNeighborX="0" custLinFactNeighborY="2098">
        <dgm:presLayoutVars>
          <dgm:bulletEnabled val="1"/>
        </dgm:presLayoutVars>
      </dgm:prSet>
      <dgm:spPr/>
    </dgm:pt>
    <dgm:pt modelId="{3324E189-9A4B-451A-8D53-AF75BF77D7E8}" type="pres">
      <dgm:prSet presAssocID="{02697A67-79D8-4035-972C-18BBD0B9EE87}" presName="sp" presStyleCnt="0"/>
      <dgm:spPr/>
    </dgm:pt>
    <dgm:pt modelId="{F23E6441-0258-45C2-8E1D-58C846DC6AD6}" type="pres">
      <dgm:prSet presAssocID="{F5146A5F-EAB1-45FA-BD67-A620B48487F6}" presName="composite" presStyleCnt="0"/>
      <dgm:spPr/>
    </dgm:pt>
    <dgm:pt modelId="{A4006BE3-2A8C-48FB-A178-11A014AAFD45}" type="pres">
      <dgm:prSet presAssocID="{F5146A5F-EAB1-45FA-BD67-A620B48487F6}" presName="parentText" presStyleLbl="alignNode1" presStyleIdx="1" presStyleCnt="3">
        <dgm:presLayoutVars>
          <dgm:chMax val="1"/>
          <dgm:bulletEnabled val="1"/>
        </dgm:presLayoutVars>
      </dgm:prSet>
      <dgm:spPr/>
    </dgm:pt>
    <dgm:pt modelId="{619FBE96-2C20-4ED7-B1E2-018B83570C8B}" type="pres">
      <dgm:prSet presAssocID="{F5146A5F-EAB1-45FA-BD67-A620B48487F6}" presName="descendantText" presStyleLbl="alignAcc1" presStyleIdx="1" presStyleCnt="3" custLinFactNeighborY="-1142">
        <dgm:presLayoutVars>
          <dgm:bulletEnabled val="1"/>
        </dgm:presLayoutVars>
      </dgm:prSet>
      <dgm:spPr/>
    </dgm:pt>
    <dgm:pt modelId="{E397555E-CEA6-4358-911A-0426BA17DF8F}" type="pres">
      <dgm:prSet presAssocID="{A3BC14F5-472E-4E02-92F1-AD6093E20F4E}" presName="sp" presStyleCnt="0"/>
      <dgm:spPr/>
    </dgm:pt>
    <dgm:pt modelId="{B18DC7C4-C77E-4549-B899-CCD668A979EE}" type="pres">
      <dgm:prSet presAssocID="{8B28B218-1706-4E8E-A76B-813AB3ADE645}" presName="composite" presStyleCnt="0"/>
      <dgm:spPr/>
    </dgm:pt>
    <dgm:pt modelId="{60E5C4E3-4420-41B0-8C78-A84D7DB1E1D3}" type="pres">
      <dgm:prSet presAssocID="{8B28B218-1706-4E8E-A76B-813AB3ADE645}" presName="parentText" presStyleLbl="alignNode1" presStyleIdx="2" presStyleCnt="3">
        <dgm:presLayoutVars>
          <dgm:chMax val="1"/>
          <dgm:bulletEnabled val="1"/>
        </dgm:presLayoutVars>
      </dgm:prSet>
      <dgm:spPr/>
    </dgm:pt>
    <dgm:pt modelId="{140F052C-6E22-4991-B8A8-4BC78A182022}" type="pres">
      <dgm:prSet presAssocID="{8B28B218-1706-4E8E-A76B-813AB3ADE645}" presName="descendantText" presStyleLbl="alignAcc1" presStyleIdx="2" presStyleCnt="3">
        <dgm:presLayoutVars>
          <dgm:bulletEnabled val="1"/>
        </dgm:presLayoutVars>
      </dgm:prSet>
      <dgm:spPr/>
    </dgm:pt>
  </dgm:ptLst>
  <dgm:cxnLst>
    <dgm:cxn modelId="{9687BF0A-6874-4A3A-A090-55D6D32323AE}" type="presOf" srcId="{3C1B383B-0970-4CDA-A5BB-96925F79F92B}" destId="{140F052C-6E22-4991-B8A8-4BC78A182022}" srcOrd="0" destOrd="1" presId="urn:microsoft.com/office/officeart/2005/8/layout/chevron2"/>
    <dgm:cxn modelId="{188DE20D-0487-41A2-BD86-7B575CDAF93A}" type="presOf" srcId="{895E692E-0619-4251-805A-BDAB7C32910B}" destId="{19BE309C-0332-4B34-9CD2-15B039DD3915}" srcOrd="0" destOrd="0" presId="urn:microsoft.com/office/officeart/2005/8/layout/chevron2"/>
    <dgm:cxn modelId="{B170EF2C-C68B-4190-A57C-63BE05FF82B6}" type="presOf" srcId="{D9C993C5-35A3-4170-9768-87592DBFD9FC}" destId="{140F052C-6E22-4991-B8A8-4BC78A182022}" srcOrd="0" destOrd="2" presId="urn:microsoft.com/office/officeart/2005/8/layout/chevron2"/>
    <dgm:cxn modelId="{6568993A-D45D-4FBD-AF96-BEBBD6056896}" srcId="{895E692E-0619-4251-805A-BDAB7C32910B}" destId="{F5146A5F-EAB1-45FA-BD67-A620B48487F6}" srcOrd="1" destOrd="0" parTransId="{493999A2-8647-4C4A-A1AD-575893124B1F}" sibTransId="{A3BC14F5-472E-4E02-92F1-AD6093E20F4E}"/>
    <dgm:cxn modelId="{367AB365-2CB3-5840-A491-A52CA30B39C8}" srcId="{0A69AEF7-93E0-4F4F-9C36-7EF5CCD14D86}" destId="{08FC9D5B-A7B7-D04C-8AFC-4D7A6AD64711}" srcOrd="0" destOrd="0" parTransId="{277603B3-73D1-784A-892C-A60FF23FD824}" sibTransId="{396FB98E-A8B8-4641-BEDF-7429DA9B6900}"/>
    <dgm:cxn modelId="{9E29FC6E-EA54-43A0-A225-7E46DE1F3323}" srcId="{895E692E-0619-4251-805A-BDAB7C32910B}" destId="{0A69AEF7-93E0-4F4F-9C36-7EF5CCD14D86}" srcOrd="0" destOrd="0" parTransId="{5D387F40-15CE-4D64-9E4A-C0AF2D4E11B8}" sibTransId="{02697A67-79D8-4035-972C-18BBD0B9EE87}"/>
    <dgm:cxn modelId="{7C421D7D-C4CD-4E9A-9E0E-396EE62547CB}" srcId="{8B28B218-1706-4E8E-A76B-813AB3ADE645}" destId="{E13DFDEA-BDAC-487F-8FF7-98879CB9FC2C}" srcOrd="0" destOrd="0" parTransId="{6CD0BEB1-BD99-4431-A006-C240C346ECE4}" sibTransId="{CAA2EF8C-0418-43F6-B2DD-39C14CA3AA0E}"/>
    <dgm:cxn modelId="{1F9A5F82-E83C-6940-8445-94DF9DC041C4}" type="presOf" srcId="{08FC9D5B-A7B7-D04C-8AFC-4D7A6AD64711}" destId="{7F5A1A93-33AC-43E5-B1BF-3B7FFA4C079F}" srcOrd="0" destOrd="0" presId="urn:microsoft.com/office/officeart/2005/8/layout/chevron2"/>
    <dgm:cxn modelId="{62F83B93-61B7-4238-A1E6-1689117FA60A}" type="presOf" srcId="{8B28B218-1706-4E8E-A76B-813AB3ADE645}" destId="{60E5C4E3-4420-41B0-8C78-A84D7DB1E1D3}" srcOrd="0" destOrd="0" presId="urn:microsoft.com/office/officeart/2005/8/layout/chevron2"/>
    <dgm:cxn modelId="{B00CFFA5-111D-44AE-B997-B08CF4994DA7}" srcId="{8B28B218-1706-4E8E-A76B-813AB3ADE645}" destId="{D9C993C5-35A3-4170-9768-87592DBFD9FC}" srcOrd="2" destOrd="0" parTransId="{941A169C-1A64-4677-8E03-8D603A1F0F49}" sibTransId="{BE5C4234-39F7-4781-9354-12E2F9B256BB}"/>
    <dgm:cxn modelId="{25EDD4B1-878D-4C30-92CD-413ECFDFBC11}" srcId="{F5146A5F-EAB1-45FA-BD67-A620B48487F6}" destId="{DD6EDA77-3ABF-421E-A1C4-74C20DCE8BE3}" srcOrd="0" destOrd="0" parTransId="{3B03878E-6800-4C7D-9B55-281E6B725B3C}" sibTransId="{173592DD-1D80-4A6E-A560-16FBB2EDFD61}"/>
    <dgm:cxn modelId="{77DF5FBA-EA32-4429-ABBD-4B41C8092920}" type="presOf" srcId="{E13DFDEA-BDAC-487F-8FF7-98879CB9FC2C}" destId="{140F052C-6E22-4991-B8A8-4BC78A182022}" srcOrd="0" destOrd="0" presId="urn:microsoft.com/office/officeart/2005/8/layout/chevron2"/>
    <dgm:cxn modelId="{2B01FDBD-851A-4B22-8C12-DCC408EC8462}" type="presOf" srcId="{DD6EDA77-3ABF-421E-A1C4-74C20DCE8BE3}" destId="{619FBE96-2C20-4ED7-B1E2-018B83570C8B}" srcOrd="0" destOrd="0" presId="urn:microsoft.com/office/officeart/2005/8/layout/chevron2"/>
    <dgm:cxn modelId="{15F8E8DB-2B51-439D-97AF-CD541BC41EDB}" type="presOf" srcId="{F5146A5F-EAB1-45FA-BD67-A620B48487F6}" destId="{A4006BE3-2A8C-48FB-A178-11A014AAFD45}" srcOrd="0" destOrd="0" presId="urn:microsoft.com/office/officeart/2005/8/layout/chevron2"/>
    <dgm:cxn modelId="{B2D96FEC-9D5D-4CB4-9A56-79F5B3CBE04B}" srcId="{895E692E-0619-4251-805A-BDAB7C32910B}" destId="{8B28B218-1706-4E8E-A76B-813AB3ADE645}" srcOrd="2" destOrd="0" parTransId="{6B79379D-3844-4CB6-A613-ABEF96CCC24B}" sibTransId="{12E020C4-039F-4826-A054-9C6EC5791AFC}"/>
    <dgm:cxn modelId="{65BCF0EE-5CE9-48A3-BCEE-23C9C84592B6}" type="presOf" srcId="{0A69AEF7-93E0-4F4F-9C36-7EF5CCD14D86}" destId="{CF1CED2A-61DA-4E6B-9B94-FE36A246A2AD}" srcOrd="0" destOrd="0" presId="urn:microsoft.com/office/officeart/2005/8/layout/chevron2"/>
    <dgm:cxn modelId="{111229FF-CB80-4EF0-9EC0-A142DD2FCFBE}" srcId="{8B28B218-1706-4E8E-A76B-813AB3ADE645}" destId="{3C1B383B-0970-4CDA-A5BB-96925F79F92B}" srcOrd="1" destOrd="0" parTransId="{889BF20A-A934-459B-99B8-34F45CC8FB89}" sibTransId="{E3724C2D-1D02-4B6C-B587-8CE75B10BCEC}"/>
    <dgm:cxn modelId="{65349962-C6F1-41C0-BB4F-C0774C3F3543}" type="presParOf" srcId="{19BE309C-0332-4B34-9CD2-15B039DD3915}" destId="{515D62FD-8874-4FC4-A47F-5D753AEC7E51}" srcOrd="0" destOrd="0" presId="urn:microsoft.com/office/officeart/2005/8/layout/chevron2"/>
    <dgm:cxn modelId="{0078EE6E-761A-4C28-898E-B2F0EF897FB9}" type="presParOf" srcId="{515D62FD-8874-4FC4-A47F-5D753AEC7E51}" destId="{CF1CED2A-61DA-4E6B-9B94-FE36A246A2AD}" srcOrd="0" destOrd="0" presId="urn:microsoft.com/office/officeart/2005/8/layout/chevron2"/>
    <dgm:cxn modelId="{712E040F-070F-43FB-BF66-585E94C1ED47}" type="presParOf" srcId="{515D62FD-8874-4FC4-A47F-5D753AEC7E51}" destId="{7F5A1A93-33AC-43E5-B1BF-3B7FFA4C079F}" srcOrd="1" destOrd="0" presId="urn:microsoft.com/office/officeart/2005/8/layout/chevron2"/>
    <dgm:cxn modelId="{16F569F1-7D25-4A37-840C-46637033DE0C}" type="presParOf" srcId="{19BE309C-0332-4B34-9CD2-15B039DD3915}" destId="{3324E189-9A4B-451A-8D53-AF75BF77D7E8}" srcOrd="1" destOrd="0" presId="urn:microsoft.com/office/officeart/2005/8/layout/chevron2"/>
    <dgm:cxn modelId="{282E32DD-4EE6-4CD1-8E0C-E21AC895F5B2}" type="presParOf" srcId="{19BE309C-0332-4B34-9CD2-15B039DD3915}" destId="{F23E6441-0258-45C2-8E1D-58C846DC6AD6}" srcOrd="2" destOrd="0" presId="urn:microsoft.com/office/officeart/2005/8/layout/chevron2"/>
    <dgm:cxn modelId="{50EF02CD-E5DB-4C13-A592-8AB64FEB7531}" type="presParOf" srcId="{F23E6441-0258-45C2-8E1D-58C846DC6AD6}" destId="{A4006BE3-2A8C-48FB-A178-11A014AAFD45}" srcOrd="0" destOrd="0" presId="urn:microsoft.com/office/officeart/2005/8/layout/chevron2"/>
    <dgm:cxn modelId="{EA722603-C261-490C-A953-631BB7F9038E}" type="presParOf" srcId="{F23E6441-0258-45C2-8E1D-58C846DC6AD6}" destId="{619FBE96-2C20-4ED7-B1E2-018B83570C8B}" srcOrd="1" destOrd="0" presId="urn:microsoft.com/office/officeart/2005/8/layout/chevron2"/>
    <dgm:cxn modelId="{6D1AE8A4-3BB1-4A63-87C8-CD159F2B818E}" type="presParOf" srcId="{19BE309C-0332-4B34-9CD2-15B039DD3915}" destId="{E397555E-CEA6-4358-911A-0426BA17DF8F}" srcOrd="3" destOrd="0" presId="urn:microsoft.com/office/officeart/2005/8/layout/chevron2"/>
    <dgm:cxn modelId="{AB6ECB88-4F26-4564-8A43-658E16D5F2B4}" type="presParOf" srcId="{19BE309C-0332-4B34-9CD2-15B039DD3915}" destId="{B18DC7C4-C77E-4549-B899-CCD668A979EE}" srcOrd="4" destOrd="0" presId="urn:microsoft.com/office/officeart/2005/8/layout/chevron2"/>
    <dgm:cxn modelId="{4AC275BC-DE98-48FC-AF6C-5DEC2922CB46}" type="presParOf" srcId="{B18DC7C4-C77E-4549-B899-CCD668A979EE}" destId="{60E5C4E3-4420-41B0-8C78-A84D7DB1E1D3}" srcOrd="0" destOrd="0" presId="urn:microsoft.com/office/officeart/2005/8/layout/chevron2"/>
    <dgm:cxn modelId="{66E2402F-286F-4A40-9155-5A3D8D0135C8}" type="presParOf" srcId="{B18DC7C4-C77E-4549-B899-CCD668A979EE}" destId="{140F052C-6E22-4991-B8A8-4BC78A18202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5E692E-0619-4251-805A-BDAB7C32910B}" type="doc">
      <dgm:prSet loTypeId="urn:microsoft.com/office/officeart/2005/8/layout/chevron2" loCatId="process" qsTypeId="urn:microsoft.com/office/officeart/2005/8/quickstyle/simple1" qsCatId="simple" csTypeId="urn:microsoft.com/office/officeart/2005/8/colors/accent1_3" csCatId="accent1" phldr="1"/>
      <dgm:spPr/>
      <dgm:t>
        <a:bodyPr/>
        <a:lstStyle/>
        <a:p>
          <a:endParaRPr lang="fr-FR"/>
        </a:p>
      </dgm:t>
    </dgm:pt>
    <dgm:pt modelId="{DD6EDA77-3ABF-421E-A1C4-74C20DCE8BE3}">
      <dgm:prSet custT="1"/>
      <dgm:spPr/>
      <dgm:t>
        <a:bodyPr/>
        <a:lstStyle/>
        <a:p>
          <a:pPr algn="l"/>
          <a:r>
            <a:rPr lang="fr-FR" sz="2400" b="1" u="sng" dirty="0">
              <a:solidFill>
                <a:schemeClr val="accent1">
                  <a:lumMod val="75000"/>
                </a:schemeClr>
              </a:solidFill>
              <a:latin typeface="+mj-lt"/>
            </a:rPr>
            <a:t>Sélection 2022 et focus CE40</a:t>
          </a:r>
        </a:p>
      </dgm:t>
    </dgm:pt>
    <dgm:pt modelId="{3B03878E-6800-4C7D-9B55-281E6B725B3C}" type="parTrans" cxnId="{25EDD4B1-878D-4C30-92CD-413ECFDFBC11}">
      <dgm:prSet/>
      <dgm:spPr/>
      <dgm:t>
        <a:bodyPr/>
        <a:lstStyle/>
        <a:p>
          <a:endParaRPr lang="fr-FR" sz="2400">
            <a:solidFill>
              <a:srgbClr val="0070C0"/>
            </a:solidFill>
          </a:endParaRPr>
        </a:p>
      </dgm:t>
    </dgm:pt>
    <dgm:pt modelId="{173592DD-1D80-4A6E-A560-16FBB2EDFD61}" type="sibTrans" cxnId="{25EDD4B1-878D-4C30-92CD-413ECFDFBC11}">
      <dgm:prSet/>
      <dgm:spPr/>
      <dgm:t>
        <a:bodyPr/>
        <a:lstStyle/>
        <a:p>
          <a:endParaRPr lang="fr-FR" sz="2400">
            <a:solidFill>
              <a:srgbClr val="0070C0"/>
            </a:solidFill>
          </a:endParaRPr>
        </a:p>
      </dgm:t>
    </dgm:pt>
    <dgm:pt modelId="{E13DFDEA-BDAC-487F-8FF7-98879CB9FC2C}">
      <dgm:prSet custT="1"/>
      <dgm:spPr/>
      <dgm:t>
        <a:bodyPr/>
        <a:lstStyle/>
        <a:p>
          <a:pPr marL="0" marR="0" lvl="0" indent="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2400" b="1" u="sng" dirty="0">
            <a:solidFill>
              <a:schemeClr val="accent1">
                <a:lumMod val="75000"/>
              </a:schemeClr>
            </a:solidFill>
            <a:latin typeface="+mj-lt"/>
          </a:endParaRPr>
        </a:p>
      </dgm:t>
    </dgm:pt>
    <dgm:pt modelId="{6CD0BEB1-BD99-4431-A006-C240C346ECE4}" type="parTrans" cxnId="{7C421D7D-C4CD-4E9A-9E0E-396EE62547CB}">
      <dgm:prSet/>
      <dgm:spPr/>
      <dgm:t>
        <a:bodyPr/>
        <a:lstStyle/>
        <a:p>
          <a:endParaRPr lang="fr-FR" sz="2400">
            <a:solidFill>
              <a:srgbClr val="0070C0"/>
            </a:solidFill>
          </a:endParaRPr>
        </a:p>
      </dgm:t>
    </dgm:pt>
    <dgm:pt modelId="{CAA2EF8C-0418-43F6-B2DD-39C14CA3AA0E}" type="sibTrans" cxnId="{7C421D7D-C4CD-4E9A-9E0E-396EE62547CB}">
      <dgm:prSet/>
      <dgm:spPr/>
      <dgm:t>
        <a:bodyPr/>
        <a:lstStyle/>
        <a:p>
          <a:endParaRPr lang="fr-FR" sz="2400">
            <a:solidFill>
              <a:srgbClr val="0070C0"/>
            </a:solidFill>
          </a:endParaRPr>
        </a:p>
      </dgm:t>
    </dgm:pt>
    <dgm:pt modelId="{0A69AEF7-93E0-4F4F-9C36-7EF5CCD14D86}">
      <dgm:prSet phldrT="[Texte]" custT="1"/>
      <dgm:spPr/>
      <dgm:t>
        <a:bodyPr/>
        <a:lstStyle/>
        <a:p>
          <a:endParaRPr lang="fr-FR" sz="2400" dirty="0">
            <a:solidFill>
              <a:srgbClr val="0070C0"/>
            </a:solidFill>
          </a:endParaRPr>
        </a:p>
      </dgm:t>
    </dgm:pt>
    <dgm:pt modelId="{5D387F40-15CE-4D64-9E4A-C0AF2D4E11B8}" type="parTrans" cxnId="{9E29FC6E-EA54-43A0-A225-7E46DE1F3323}">
      <dgm:prSet/>
      <dgm:spPr/>
      <dgm:t>
        <a:bodyPr/>
        <a:lstStyle/>
        <a:p>
          <a:endParaRPr lang="fr-FR" sz="2400">
            <a:solidFill>
              <a:srgbClr val="0070C0"/>
            </a:solidFill>
          </a:endParaRPr>
        </a:p>
      </dgm:t>
    </dgm:pt>
    <dgm:pt modelId="{02697A67-79D8-4035-972C-18BBD0B9EE87}" type="sibTrans" cxnId="{9E29FC6E-EA54-43A0-A225-7E46DE1F3323}">
      <dgm:prSet/>
      <dgm:spPr/>
      <dgm:t>
        <a:bodyPr/>
        <a:lstStyle/>
        <a:p>
          <a:endParaRPr lang="fr-FR" sz="2400">
            <a:solidFill>
              <a:srgbClr val="0070C0"/>
            </a:solidFill>
          </a:endParaRPr>
        </a:p>
      </dgm:t>
    </dgm:pt>
    <dgm:pt modelId="{F5146A5F-EAB1-45FA-BD67-A620B48487F6}">
      <dgm:prSet phldrT="[Texte]" custT="1"/>
      <dgm:spPr/>
      <dgm:t>
        <a:bodyPr/>
        <a:lstStyle/>
        <a:p>
          <a:endParaRPr lang="fr-FR" sz="2400" dirty="0">
            <a:solidFill>
              <a:srgbClr val="0070C0"/>
            </a:solidFill>
          </a:endParaRPr>
        </a:p>
      </dgm:t>
    </dgm:pt>
    <dgm:pt modelId="{493999A2-8647-4C4A-A1AD-575893124B1F}" type="parTrans" cxnId="{6568993A-D45D-4FBD-AF96-BEBBD6056896}">
      <dgm:prSet/>
      <dgm:spPr/>
      <dgm:t>
        <a:bodyPr/>
        <a:lstStyle/>
        <a:p>
          <a:endParaRPr lang="fr-FR" sz="2400">
            <a:solidFill>
              <a:srgbClr val="0070C0"/>
            </a:solidFill>
          </a:endParaRPr>
        </a:p>
      </dgm:t>
    </dgm:pt>
    <dgm:pt modelId="{A3BC14F5-472E-4E02-92F1-AD6093E20F4E}" type="sibTrans" cxnId="{6568993A-D45D-4FBD-AF96-BEBBD6056896}">
      <dgm:prSet/>
      <dgm:spPr/>
      <dgm:t>
        <a:bodyPr/>
        <a:lstStyle/>
        <a:p>
          <a:endParaRPr lang="fr-FR" sz="2400">
            <a:solidFill>
              <a:srgbClr val="0070C0"/>
            </a:solidFill>
          </a:endParaRPr>
        </a:p>
      </dgm:t>
    </dgm:pt>
    <dgm:pt modelId="{8B28B218-1706-4E8E-A76B-813AB3ADE645}">
      <dgm:prSet custT="1"/>
      <dgm:spPr/>
      <dgm:t>
        <a:bodyPr/>
        <a:lstStyle/>
        <a:p>
          <a:endParaRPr lang="fr-FR" sz="2400" dirty="0">
            <a:solidFill>
              <a:srgbClr val="0070C0"/>
            </a:solidFill>
          </a:endParaRPr>
        </a:p>
      </dgm:t>
    </dgm:pt>
    <dgm:pt modelId="{6B79379D-3844-4CB6-A613-ABEF96CCC24B}" type="parTrans" cxnId="{B2D96FEC-9D5D-4CB4-9A56-79F5B3CBE04B}">
      <dgm:prSet/>
      <dgm:spPr/>
      <dgm:t>
        <a:bodyPr/>
        <a:lstStyle/>
        <a:p>
          <a:endParaRPr lang="fr-FR" sz="2400">
            <a:solidFill>
              <a:srgbClr val="0070C0"/>
            </a:solidFill>
          </a:endParaRPr>
        </a:p>
      </dgm:t>
    </dgm:pt>
    <dgm:pt modelId="{12E020C4-039F-4826-A054-9C6EC5791AFC}" type="sibTrans" cxnId="{B2D96FEC-9D5D-4CB4-9A56-79F5B3CBE04B}">
      <dgm:prSet/>
      <dgm:spPr/>
      <dgm:t>
        <a:bodyPr/>
        <a:lstStyle/>
        <a:p>
          <a:endParaRPr lang="fr-FR" sz="2400">
            <a:solidFill>
              <a:srgbClr val="0070C0"/>
            </a:solidFill>
          </a:endParaRPr>
        </a:p>
      </dgm:t>
    </dgm:pt>
    <dgm:pt modelId="{08FC9D5B-A7B7-D04C-8AFC-4D7A6AD64711}">
      <dgm:prSet custT="1"/>
      <dgm:spPr/>
      <dgm:t>
        <a:bodyPr/>
        <a:lstStyle/>
        <a:p>
          <a:r>
            <a:rPr lang="fr-FR" sz="2400" b="0" u="none" dirty="0">
              <a:solidFill>
                <a:schemeClr val="accent1">
                  <a:lumMod val="75000"/>
                </a:schemeClr>
              </a:solidFill>
              <a:latin typeface="+mj-lt"/>
            </a:rPr>
            <a:t>Suivi administratif et financier</a:t>
          </a:r>
        </a:p>
      </dgm:t>
    </dgm:pt>
    <dgm:pt modelId="{277603B3-73D1-784A-892C-A60FF23FD824}" type="parTrans" cxnId="{367AB365-2CB3-5840-A491-A52CA30B39C8}">
      <dgm:prSet/>
      <dgm:spPr/>
      <dgm:t>
        <a:bodyPr/>
        <a:lstStyle/>
        <a:p>
          <a:endParaRPr lang="fr-FR" sz="2400"/>
        </a:p>
      </dgm:t>
    </dgm:pt>
    <dgm:pt modelId="{396FB98E-A8B8-4641-BEDF-7429DA9B6900}" type="sibTrans" cxnId="{367AB365-2CB3-5840-A491-A52CA30B39C8}">
      <dgm:prSet/>
      <dgm:spPr/>
      <dgm:t>
        <a:bodyPr/>
        <a:lstStyle/>
        <a:p>
          <a:endParaRPr lang="fr-FR" sz="2400"/>
        </a:p>
      </dgm:t>
    </dgm:pt>
    <dgm:pt modelId="{3C1B383B-0970-4CDA-A5BB-96925F79F92B}">
      <dgm:prSet custT="1"/>
      <dgm:spPr/>
      <dgm:t>
        <a:bodyPr/>
        <a:lstStyle/>
        <a:p>
          <a:r>
            <a:rPr lang="fr-FR" sz="2400" b="0" u="none" dirty="0">
              <a:solidFill>
                <a:schemeClr val="accent1">
                  <a:lumMod val="75000"/>
                </a:schemeClr>
              </a:solidFill>
              <a:latin typeface="+mj-lt"/>
            </a:rPr>
            <a:t>Suivi scientifique des projets 2022</a:t>
          </a:r>
        </a:p>
      </dgm:t>
    </dgm:pt>
    <dgm:pt modelId="{889BF20A-A934-459B-99B8-34F45CC8FB89}" type="parTrans" cxnId="{111229FF-CB80-4EF0-9EC0-A142DD2FCFBE}">
      <dgm:prSet/>
      <dgm:spPr/>
      <dgm:t>
        <a:bodyPr/>
        <a:lstStyle/>
        <a:p>
          <a:endParaRPr lang="fr-FR"/>
        </a:p>
      </dgm:t>
    </dgm:pt>
    <dgm:pt modelId="{E3724C2D-1D02-4B6C-B587-8CE75B10BCEC}" type="sibTrans" cxnId="{111229FF-CB80-4EF0-9EC0-A142DD2FCFBE}">
      <dgm:prSet/>
      <dgm:spPr/>
      <dgm:t>
        <a:bodyPr/>
        <a:lstStyle/>
        <a:p>
          <a:endParaRPr lang="fr-FR"/>
        </a:p>
      </dgm:t>
    </dgm:pt>
    <dgm:pt modelId="{D9C993C5-35A3-4170-9768-87592DBFD9FC}">
      <dgm:prSet custT="1"/>
      <dgm:spPr/>
      <dgm:t>
        <a:bodyPr/>
        <a:lstStyle/>
        <a:p>
          <a:endParaRPr lang="fr-FR" sz="2400" b="1" u="sng" dirty="0">
            <a:solidFill>
              <a:schemeClr val="accent1">
                <a:lumMod val="75000"/>
              </a:schemeClr>
            </a:solidFill>
            <a:latin typeface="+mj-lt"/>
          </a:endParaRPr>
        </a:p>
      </dgm:t>
    </dgm:pt>
    <dgm:pt modelId="{941A169C-1A64-4677-8E03-8D603A1F0F49}" type="parTrans" cxnId="{B00CFFA5-111D-44AE-B997-B08CF4994DA7}">
      <dgm:prSet/>
      <dgm:spPr/>
      <dgm:t>
        <a:bodyPr/>
        <a:lstStyle/>
        <a:p>
          <a:endParaRPr lang="fr-FR"/>
        </a:p>
      </dgm:t>
    </dgm:pt>
    <dgm:pt modelId="{BE5C4234-39F7-4781-9354-12E2F9B256BB}" type="sibTrans" cxnId="{B00CFFA5-111D-44AE-B997-B08CF4994DA7}">
      <dgm:prSet/>
      <dgm:spPr/>
      <dgm:t>
        <a:bodyPr/>
        <a:lstStyle/>
        <a:p>
          <a:endParaRPr lang="fr-FR"/>
        </a:p>
      </dgm:t>
    </dgm:pt>
    <dgm:pt modelId="{19BE309C-0332-4B34-9CD2-15B039DD3915}" type="pres">
      <dgm:prSet presAssocID="{895E692E-0619-4251-805A-BDAB7C32910B}" presName="linearFlow" presStyleCnt="0">
        <dgm:presLayoutVars>
          <dgm:dir/>
          <dgm:animLvl val="lvl"/>
          <dgm:resizeHandles val="exact"/>
        </dgm:presLayoutVars>
      </dgm:prSet>
      <dgm:spPr/>
    </dgm:pt>
    <dgm:pt modelId="{515D62FD-8874-4FC4-A47F-5D753AEC7E51}" type="pres">
      <dgm:prSet presAssocID="{0A69AEF7-93E0-4F4F-9C36-7EF5CCD14D86}" presName="composite" presStyleCnt="0"/>
      <dgm:spPr/>
    </dgm:pt>
    <dgm:pt modelId="{CF1CED2A-61DA-4E6B-9B94-FE36A246A2AD}" type="pres">
      <dgm:prSet presAssocID="{0A69AEF7-93E0-4F4F-9C36-7EF5CCD14D86}" presName="parentText" presStyleLbl="alignNode1" presStyleIdx="0" presStyleCnt="3" custLinFactNeighborY="742">
        <dgm:presLayoutVars>
          <dgm:chMax val="1"/>
          <dgm:bulletEnabled val="1"/>
        </dgm:presLayoutVars>
      </dgm:prSet>
      <dgm:spPr/>
    </dgm:pt>
    <dgm:pt modelId="{7F5A1A93-33AC-43E5-B1BF-3B7FFA4C079F}" type="pres">
      <dgm:prSet presAssocID="{0A69AEF7-93E0-4F4F-9C36-7EF5CCD14D86}" presName="descendantText" presStyleLbl="alignAcc1" presStyleIdx="0" presStyleCnt="3" custLinFactNeighborX="0" custLinFactNeighborY="2098">
        <dgm:presLayoutVars>
          <dgm:bulletEnabled val="1"/>
        </dgm:presLayoutVars>
      </dgm:prSet>
      <dgm:spPr/>
    </dgm:pt>
    <dgm:pt modelId="{3324E189-9A4B-451A-8D53-AF75BF77D7E8}" type="pres">
      <dgm:prSet presAssocID="{02697A67-79D8-4035-972C-18BBD0B9EE87}" presName="sp" presStyleCnt="0"/>
      <dgm:spPr/>
    </dgm:pt>
    <dgm:pt modelId="{F23E6441-0258-45C2-8E1D-58C846DC6AD6}" type="pres">
      <dgm:prSet presAssocID="{F5146A5F-EAB1-45FA-BD67-A620B48487F6}" presName="composite" presStyleCnt="0"/>
      <dgm:spPr/>
    </dgm:pt>
    <dgm:pt modelId="{A4006BE3-2A8C-48FB-A178-11A014AAFD45}" type="pres">
      <dgm:prSet presAssocID="{F5146A5F-EAB1-45FA-BD67-A620B48487F6}" presName="parentText" presStyleLbl="alignNode1" presStyleIdx="1" presStyleCnt="3">
        <dgm:presLayoutVars>
          <dgm:chMax val="1"/>
          <dgm:bulletEnabled val="1"/>
        </dgm:presLayoutVars>
      </dgm:prSet>
      <dgm:spPr/>
    </dgm:pt>
    <dgm:pt modelId="{619FBE96-2C20-4ED7-B1E2-018B83570C8B}" type="pres">
      <dgm:prSet presAssocID="{F5146A5F-EAB1-45FA-BD67-A620B48487F6}" presName="descendantText" presStyleLbl="alignAcc1" presStyleIdx="1" presStyleCnt="3" custLinFactNeighborY="-1142">
        <dgm:presLayoutVars>
          <dgm:bulletEnabled val="1"/>
        </dgm:presLayoutVars>
      </dgm:prSet>
      <dgm:spPr/>
    </dgm:pt>
    <dgm:pt modelId="{E397555E-CEA6-4358-911A-0426BA17DF8F}" type="pres">
      <dgm:prSet presAssocID="{A3BC14F5-472E-4E02-92F1-AD6093E20F4E}" presName="sp" presStyleCnt="0"/>
      <dgm:spPr/>
    </dgm:pt>
    <dgm:pt modelId="{B18DC7C4-C77E-4549-B899-CCD668A979EE}" type="pres">
      <dgm:prSet presAssocID="{8B28B218-1706-4E8E-A76B-813AB3ADE645}" presName="composite" presStyleCnt="0"/>
      <dgm:spPr/>
    </dgm:pt>
    <dgm:pt modelId="{60E5C4E3-4420-41B0-8C78-A84D7DB1E1D3}" type="pres">
      <dgm:prSet presAssocID="{8B28B218-1706-4E8E-A76B-813AB3ADE645}" presName="parentText" presStyleLbl="alignNode1" presStyleIdx="2" presStyleCnt="3">
        <dgm:presLayoutVars>
          <dgm:chMax val="1"/>
          <dgm:bulletEnabled val="1"/>
        </dgm:presLayoutVars>
      </dgm:prSet>
      <dgm:spPr/>
    </dgm:pt>
    <dgm:pt modelId="{140F052C-6E22-4991-B8A8-4BC78A182022}" type="pres">
      <dgm:prSet presAssocID="{8B28B218-1706-4E8E-A76B-813AB3ADE645}" presName="descendantText" presStyleLbl="alignAcc1" presStyleIdx="2" presStyleCnt="3">
        <dgm:presLayoutVars>
          <dgm:bulletEnabled val="1"/>
        </dgm:presLayoutVars>
      </dgm:prSet>
      <dgm:spPr/>
    </dgm:pt>
  </dgm:ptLst>
  <dgm:cxnLst>
    <dgm:cxn modelId="{9687BF0A-6874-4A3A-A090-55D6D32323AE}" type="presOf" srcId="{3C1B383B-0970-4CDA-A5BB-96925F79F92B}" destId="{140F052C-6E22-4991-B8A8-4BC78A182022}" srcOrd="0" destOrd="1" presId="urn:microsoft.com/office/officeart/2005/8/layout/chevron2"/>
    <dgm:cxn modelId="{188DE20D-0487-41A2-BD86-7B575CDAF93A}" type="presOf" srcId="{895E692E-0619-4251-805A-BDAB7C32910B}" destId="{19BE309C-0332-4B34-9CD2-15B039DD3915}" srcOrd="0" destOrd="0" presId="urn:microsoft.com/office/officeart/2005/8/layout/chevron2"/>
    <dgm:cxn modelId="{B170EF2C-C68B-4190-A57C-63BE05FF82B6}" type="presOf" srcId="{D9C993C5-35A3-4170-9768-87592DBFD9FC}" destId="{140F052C-6E22-4991-B8A8-4BC78A182022}" srcOrd="0" destOrd="2" presId="urn:microsoft.com/office/officeart/2005/8/layout/chevron2"/>
    <dgm:cxn modelId="{6568993A-D45D-4FBD-AF96-BEBBD6056896}" srcId="{895E692E-0619-4251-805A-BDAB7C32910B}" destId="{F5146A5F-EAB1-45FA-BD67-A620B48487F6}" srcOrd="1" destOrd="0" parTransId="{493999A2-8647-4C4A-A1AD-575893124B1F}" sibTransId="{A3BC14F5-472E-4E02-92F1-AD6093E20F4E}"/>
    <dgm:cxn modelId="{367AB365-2CB3-5840-A491-A52CA30B39C8}" srcId="{0A69AEF7-93E0-4F4F-9C36-7EF5CCD14D86}" destId="{08FC9D5B-A7B7-D04C-8AFC-4D7A6AD64711}" srcOrd="0" destOrd="0" parTransId="{277603B3-73D1-784A-892C-A60FF23FD824}" sibTransId="{396FB98E-A8B8-4641-BEDF-7429DA9B6900}"/>
    <dgm:cxn modelId="{9E29FC6E-EA54-43A0-A225-7E46DE1F3323}" srcId="{895E692E-0619-4251-805A-BDAB7C32910B}" destId="{0A69AEF7-93E0-4F4F-9C36-7EF5CCD14D86}" srcOrd="0" destOrd="0" parTransId="{5D387F40-15CE-4D64-9E4A-C0AF2D4E11B8}" sibTransId="{02697A67-79D8-4035-972C-18BBD0B9EE87}"/>
    <dgm:cxn modelId="{7C421D7D-C4CD-4E9A-9E0E-396EE62547CB}" srcId="{8B28B218-1706-4E8E-A76B-813AB3ADE645}" destId="{E13DFDEA-BDAC-487F-8FF7-98879CB9FC2C}" srcOrd="0" destOrd="0" parTransId="{6CD0BEB1-BD99-4431-A006-C240C346ECE4}" sibTransId="{CAA2EF8C-0418-43F6-B2DD-39C14CA3AA0E}"/>
    <dgm:cxn modelId="{1F9A5F82-E83C-6940-8445-94DF9DC041C4}" type="presOf" srcId="{08FC9D5B-A7B7-D04C-8AFC-4D7A6AD64711}" destId="{7F5A1A93-33AC-43E5-B1BF-3B7FFA4C079F}" srcOrd="0" destOrd="0" presId="urn:microsoft.com/office/officeart/2005/8/layout/chevron2"/>
    <dgm:cxn modelId="{62F83B93-61B7-4238-A1E6-1689117FA60A}" type="presOf" srcId="{8B28B218-1706-4E8E-A76B-813AB3ADE645}" destId="{60E5C4E3-4420-41B0-8C78-A84D7DB1E1D3}" srcOrd="0" destOrd="0" presId="urn:microsoft.com/office/officeart/2005/8/layout/chevron2"/>
    <dgm:cxn modelId="{B00CFFA5-111D-44AE-B997-B08CF4994DA7}" srcId="{8B28B218-1706-4E8E-A76B-813AB3ADE645}" destId="{D9C993C5-35A3-4170-9768-87592DBFD9FC}" srcOrd="2" destOrd="0" parTransId="{941A169C-1A64-4677-8E03-8D603A1F0F49}" sibTransId="{BE5C4234-39F7-4781-9354-12E2F9B256BB}"/>
    <dgm:cxn modelId="{25EDD4B1-878D-4C30-92CD-413ECFDFBC11}" srcId="{F5146A5F-EAB1-45FA-BD67-A620B48487F6}" destId="{DD6EDA77-3ABF-421E-A1C4-74C20DCE8BE3}" srcOrd="0" destOrd="0" parTransId="{3B03878E-6800-4C7D-9B55-281E6B725B3C}" sibTransId="{173592DD-1D80-4A6E-A560-16FBB2EDFD61}"/>
    <dgm:cxn modelId="{77DF5FBA-EA32-4429-ABBD-4B41C8092920}" type="presOf" srcId="{E13DFDEA-BDAC-487F-8FF7-98879CB9FC2C}" destId="{140F052C-6E22-4991-B8A8-4BC78A182022}" srcOrd="0" destOrd="0" presId="urn:microsoft.com/office/officeart/2005/8/layout/chevron2"/>
    <dgm:cxn modelId="{2B01FDBD-851A-4B22-8C12-DCC408EC8462}" type="presOf" srcId="{DD6EDA77-3ABF-421E-A1C4-74C20DCE8BE3}" destId="{619FBE96-2C20-4ED7-B1E2-018B83570C8B}" srcOrd="0" destOrd="0" presId="urn:microsoft.com/office/officeart/2005/8/layout/chevron2"/>
    <dgm:cxn modelId="{15F8E8DB-2B51-439D-97AF-CD541BC41EDB}" type="presOf" srcId="{F5146A5F-EAB1-45FA-BD67-A620B48487F6}" destId="{A4006BE3-2A8C-48FB-A178-11A014AAFD45}" srcOrd="0" destOrd="0" presId="urn:microsoft.com/office/officeart/2005/8/layout/chevron2"/>
    <dgm:cxn modelId="{B2D96FEC-9D5D-4CB4-9A56-79F5B3CBE04B}" srcId="{895E692E-0619-4251-805A-BDAB7C32910B}" destId="{8B28B218-1706-4E8E-A76B-813AB3ADE645}" srcOrd="2" destOrd="0" parTransId="{6B79379D-3844-4CB6-A613-ABEF96CCC24B}" sibTransId="{12E020C4-039F-4826-A054-9C6EC5791AFC}"/>
    <dgm:cxn modelId="{65BCF0EE-5CE9-48A3-BCEE-23C9C84592B6}" type="presOf" srcId="{0A69AEF7-93E0-4F4F-9C36-7EF5CCD14D86}" destId="{CF1CED2A-61DA-4E6B-9B94-FE36A246A2AD}" srcOrd="0" destOrd="0" presId="urn:microsoft.com/office/officeart/2005/8/layout/chevron2"/>
    <dgm:cxn modelId="{111229FF-CB80-4EF0-9EC0-A142DD2FCFBE}" srcId="{8B28B218-1706-4E8E-A76B-813AB3ADE645}" destId="{3C1B383B-0970-4CDA-A5BB-96925F79F92B}" srcOrd="1" destOrd="0" parTransId="{889BF20A-A934-459B-99B8-34F45CC8FB89}" sibTransId="{E3724C2D-1D02-4B6C-B587-8CE75B10BCEC}"/>
    <dgm:cxn modelId="{65349962-C6F1-41C0-BB4F-C0774C3F3543}" type="presParOf" srcId="{19BE309C-0332-4B34-9CD2-15B039DD3915}" destId="{515D62FD-8874-4FC4-A47F-5D753AEC7E51}" srcOrd="0" destOrd="0" presId="urn:microsoft.com/office/officeart/2005/8/layout/chevron2"/>
    <dgm:cxn modelId="{0078EE6E-761A-4C28-898E-B2F0EF897FB9}" type="presParOf" srcId="{515D62FD-8874-4FC4-A47F-5D753AEC7E51}" destId="{CF1CED2A-61DA-4E6B-9B94-FE36A246A2AD}" srcOrd="0" destOrd="0" presId="urn:microsoft.com/office/officeart/2005/8/layout/chevron2"/>
    <dgm:cxn modelId="{712E040F-070F-43FB-BF66-585E94C1ED47}" type="presParOf" srcId="{515D62FD-8874-4FC4-A47F-5D753AEC7E51}" destId="{7F5A1A93-33AC-43E5-B1BF-3B7FFA4C079F}" srcOrd="1" destOrd="0" presId="urn:microsoft.com/office/officeart/2005/8/layout/chevron2"/>
    <dgm:cxn modelId="{16F569F1-7D25-4A37-840C-46637033DE0C}" type="presParOf" srcId="{19BE309C-0332-4B34-9CD2-15B039DD3915}" destId="{3324E189-9A4B-451A-8D53-AF75BF77D7E8}" srcOrd="1" destOrd="0" presId="urn:microsoft.com/office/officeart/2005/8/layout/chevron2"/>
    <dgm:cxn modelId="{282E32DD-4EE6-4CD1-8E0C-E21AC895F5B2}" type="presParOf" srcId="{19BE309C-0332-4B34-9CD2-15B039DD3915}" destId="{F23E6441-0258-45C2-8E1D-58C846DC6AD6}" srcOrd="2" destOrd="0" presId="urn:microsoft.com/office/officeart/2005/8/layout/chevron2"/>
    <dgm:cxn modelId="{50EF02CD-E5DB-4C13-A592-8AB64FEB7531}" type="presParOf" srcId="{F23E6441-0258-45C2-8E1D-58C846DC6AD6}" destId="{A4006BE3-2A8C-48FB-A178-11A014AAFD45}" srcOrd="0" destOrd="0" presId="urn:microsoft.com/office/officeart/2005/8/layout/chevron2"/>
    <dgm:cxn modelId="{EA722603-C261-490C-A953-631BB7F9038E}" type="presParOf" srcId="{F23E6441-0258-45C2-8E1D-58C846DC6AD6}" destId="{619FBE96-2C20-4ED7-B1E2-018B83570C8B}" srcOrd="1" destOrd="0" presId="urn:microsoft.com/office/officeart/2005/8/layout/chevron2"/>
    <dgm:cxn modelId="{6D1AE8A4-3BB1-4A63-87C8-CD159F2B818E}" type="presParOf" srcId="{19BE309C-0332-4B34-9CD2-15B039DD3915}" destId="{E397555E-CEA6-4358-911A-0426BA17DF8F}" srcOrd="3" destOrd="0" presId="urn:microsoft.com/office/officeart/2005/8/layout/chevron2"/>
    <dgm:cxn modelId="{AB6ECB88-4F26-4564-8A43-658E16D5F2B4}" type="presParOf" srcId="{19BE309C-0332-4B34-9CD2-15B039DD3915}" destId="{B18DC7C4-C77E-4549-B899-CCD668A979EE}" srcOrd="4" destOrd="0" presId="urn:microsoft.com/office/officeart/2005/8/layout/chevron2"/>
    <dgm:cxn modelId="{4AC275BC-DE98-48FC-AF6C-5DEC2922CB46}" type="presParOf" srcId="{B18DC7C4-C77E-4549-B899-CCD668A979EE}" destId="{60E5C4E3-4420-41B0-8C78-A84D7DB1E1D3}" srcOrd="0" destOrd="0" presId="urn:microsoft.com/office/officeart/2005/8/layout/chevron2"/>
    <dgm:cxn modelId="{66E2402F-286F-4A40-9155-5A3D8D0135C8}" type="presParOf" srcId="{B18DC7C4-C77E-4549-B899-CCD668A979EE}" destId="{140F052C-6E22-4991-B8A8-4BC78A18202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5E692E-0619-4251-805A-BDAB7C32910B}" type="doc">
      <dgm:prSet loTypeId="urn:microsoft.com/office/officeart/2005/8/layout/chevron2" loCatId="process" qsTypeId="urn:microsoft.com/office/officeart/2005/8/quickstyle/simple1" qsCatId="simple" csTypeId="urn:microsoft.com/office/officeart/2005/8/colors/accent1_3" csCatId="accent1" phldr="1"/>
      <dgm:spPr/>
      <dgm:t>
        <a:bodyPr/>
        <a:lstStyle/>
        <a:p>
          <a:endParaRPr lang="fr-FR"/>
        </a:p>
      </dgm:t>
    </dgm:pt>
    <dgm:pt modelId="{DD6EDA77-3ABF-421E-A1C4-74C20DCE8BE3}">
      <dgm:prSet custT="1"/>
      <dgm:spPr/>
      <dgm:t>
        <a:bodyPr/>
        <a:lstStyle/>
        <a:p>
          <a:pPr algn="l"/>
          <a:r>
            <a:rPr lang="fr-FR" sz="2400" b="0" u="none" dirty="0">
              <a:solidFill>
                <a:schemeClr val="accent1">
                  <a:lumMod val="75000"/>
                </a:schemeClr>
              </a:solidFill>
              <a:latin typeface="+mj-lt"/>
            </a:rPr>
            <a:t>Sélection 2022 et focus CE40</a:t>
          </a:r>
        </a:p>
      </dgm:t>
    </dgm:pt>
    <dgm:pt modelId="{3B03878E-6800-4C7D-9B55-281E6B725B3C}" type="parTrans" cxnId="{25EDD4B1-878D-4C30-92CD-413ECFDFBC11}">
      <dgm:prSet/>
      <dgm:spPr/>
      <dgm:t>
        <a:bodyPr/>
        <a:lstStyle/>
        <a:p>
          <a:endParaRPr lang="fr-FR" sz="2400">
            <a:solidFill>
              <a:srgbClr val="0070C0"/>
            </a:solidFill>
          </a:endParaRPr>
        </a:p>
      </dgm:t>
    </dgm:pt>
    <dgm:pt modelId="{173592DD-1D80-4A6E-A560-16FBB2EDFD61}" type="sibTrans" cxnId="{25EDD4B1-878D-4C30-92CD-413ECFDFBC11}">
      <dgm:prSet/>
      <dgm:spPr/>
      <dgm:t>
        <a:bodyPr/>
        <a:lstStyle/>
        <a:p>
          <a:endParaRPr lang="fr-FR" sz="2400">
            <a:solidFill>
              <a:srgbClr val="0070C0"/>
            </a:solidFill>
          </a:endParaRPr>
        </a:p>
      </dgm:t>
    </dgm:pt>
    <dgm:pt modelId="{E13DFDEA-BDAC-487F-8FF7-98879CB9FC2C}">
      <dgm:prSet custT="1"/>
      <dgm:spPr/>
      <dgm:t>
        <a:bodyPr/>
        <a:lstStyle/>
        <a:p>
          <a:pPr marL="0" marR="0" lvl="0" indent="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2400" b="1" u="sng" dirty="0">
            <a:solidFill>
              <a:schemeClr val="accent1">
                <a:lumMod val="75000"/>
              </a:schemeClr>
            </a:solidFill>
            <a:latin typeface="+mj-lt"/>
          </a:endParaRPr>
        </a:p>
      </dgm:t>
    </dgm:pt>
    <dgm:pt modelId="{6CD0BEB1-BD99-4431-A006-C240C346ECE4}" type="parTrans" cxnId="{7C421D7D-C4CD-4E9A-9E0E-396EE62547CB}">
      <dgm:prSet/>
      <dgm:spPr/>
      <dgm:t>
        <a:bodyPr/>
        <a:lstStyle/>
        <a:p>
          <a:endParaRPr lang="fr-FR" sz="2400">
            <a:solidFill>
              <a:srgbClr val="0070C0"/>
            </a:solidFill>
          </a:endParaRPr>
        </a:p>
      </dgm:t>
    </dgm:pt>
    <dgm:pt modelId="{CAA2EF8C-0418-43F6-B2DD-39C14CA3AA0E}" type="sibTrans" cxnId="{7C421D7D-C4CD-4E9A-9E0E-396EE62547CB}">
      <dgm:prSet/>
      <dgm:spPr/>
      <dgm:t>
        <a:bodyPr/>
        <a:lstStyle/>
        <a:p>
          <a:endParaRPr lang="fr-FR" sz="2400">
            <a:solidFill>
              <a:srgbClr val="0070C0"/>
            </a:solidFill>
          </a:endParaRPr>
        </a:p>
      </dgm:t>
    </dgm:pt>
    <dgm:pt modelId="{0A69AEF7-93E0-4F4F-9C36-7EF5CCD14D86}">
      <dgm:prSet phldrT="[Texte]" custT="1"/>
      <dgm:spPr/>
      <dgm:t>
        <a:bodyPr/>
        <a:lstStyle/>
        <a:p>
          <a:endParaRPr lang="fr-FR" sz="2400" dirty="0">
            <a:solidFill>
              <a:srgbClr val="0070C0"/>
            </a:solidFill>
          </a:endParaRPr>
        </a:p>
      </dgm:t>
    </dgm:pt>
    <dgm:pt modelId="{5D387F40-15CE-4D64-9E4A-C0AF2D4E11B8}" type="parTrans" cxnId="{9E29FC6E-EA54-43A0-A225-7E46DE1F3323}">
      <dgm:prSet/>
      <dgm:spPr/>
      <dgm:t>
        <a:bodyPr/>
        <a:lstStyle/>
        <a:p>
          <a:endParaRPr lang="fr-FR" sz="2400">
            <a:solidFill>
              <a:srgbClr val="0070C0"/>
            </a:solidFill>
          </a:endParaRPr>
        </a:p>
      </dgm:t>
    </dgm:pt>
    <dgm:pt modelId="{02697A67-79D8-4035-972C-18BBD0B9EE87}" type="sibTrans" cxnId="{9E29FC6E-EA54-43A0-A225-7E46DE1F3323}">
      <dgm:prSet/>
      <dgm:spPr/>
      <dgm:t>
        <a:bodyPr/>
        <a:lstStyle/>
        <a:p>
          <a:endParaRPr lang="fr-FR" sz="2400">
            <a:solidFill>
              <a:srgbClr val="0070C0"/>
            </a:solidFill>
          </a:endParaRPr>
        </a:p>
      </dgm:t>
    </dgm:pt>
    <dgm:pt modelId="{F5146A5F-EAB1-45FA-BD67-A620B48487F6}">
      <dgm:prSet phldrT="[Texte]" custT="1"/>
      <dgm:spPr/>
      <dgm:t>
        <a:bodyPr/>
        <a:lstStyle/>
        <a:p>
          <a:endParaRPr lang="fr-FR" sz="2400" dirty="0">
            <a:solidFill>
              <a:srgbClr val="0070C0"/>
            </a:solidFill>
          </a:endParaRPr>
        </a:p>
      </dgm:t>
    </dgm:pt>
    <dgm:pt modelId="{493999A2-8647-4C4A-A1AD-575893124B1F}" type="parTrans" cxnId="{6568993A-D45D-4FBD-AF96-BEBBD6056896}">
      <dgm:prSet/>
      <dgm:spPr/>
      <dgm:t>
        <a:bodyPr/>
        <a:lstStyle/>
        <a:p>
          <a:endParaRPr lang="fr-FR" sz="2400">
            <a:solidFill>
              <a:srgbClr val="0070C0"/>
            </a:solidFill>
          </a:endParaRPr>
        </a:p>
      </dgm:t>
    </dgm:pt>
    <dgm:pt modelId="{A3BC14F5-472E-4E02-92F1-AD6093E20F4E}" type="sibTrans" cxnId="{6568993A-D45D-4FBD-AF96-BEBBD6056896}">
      <dgm:prSet/>
      <dgm:spPr/>
      <dgm:t>
        <a:bodyPr/>
        <a:lstStyle/>
        <a:p>
          <a:endParaRPr lang="fr-FR" sz="2400">
            <a:solidFill>
              <a:srgbClr val="0070C0"/>
            </a:solidFill>
          </a:endParaRPr>
        </a:p>
      </dgm:t>
    </dgm:pt>
    <dgm:pt modelId="{8B28B218-1706-4E8E-A76B-813AB3ADE645}">
      <dgm:prSet custT="1"/>
      <dgm:spPr/>
      <dgm:t>
        <a:bodyPr/>
        <a:lstStyle/>
        <a:p>
          <a:endParaRPr lang="fr-FR" sz="2400" dirty="0">
            <a:solidFill>
              <a:srgbClr val="0070C0"/>
            </a:solidFill>
          </a:endParaRPr>
        </a:p>
      </dgm:t>
    </dgm:pt>
    <dgm:pt modelId="{6B79379D-3844-4CB6-A613-ABEF96CCC24B}" type="parTrans" cxnId="{B2D96FEC-9D5D-4CB4-9A56-79F5B3CBE04B}">
      <dgm:prSet/>
      <dgm:spPr/>
      <dgm:t>
        <a:bodyPr/>
        <a:lstStyle/>
        <a:p>
          <a:endParaRPr lang="fr-FR" sz="2400">
            <a:solidFill>
              <a:srgbClr val="0070C0"/>
            </a:solidFill>
          </a:endParaRPr>
        </a:p>
      </dgm:t>
    </dgm:pt>
    <dgm:pt modelId="{12E020C4-039F-4826-A054-9C6EC5791AFC}" type="sibTrans" cxnId="{B2D96FEC-9D5D-4CB4-9A56-79F5B3CBE04B}">
      <dgm:prSet/>
      <dgm:spPr/>
      <dgm:t>
        <a:bodyPr/>
        <a:lstStyle/>
        <a:p>
          <a:endParaRPr lang="fr-FR" sz="2400">
            <a:solidFill>
              <a:srgbClr val="0070C0"/>
            </a:solidFill>
          </a:endParaRPr>
        </a:p>
      </dgm:t>
    </dgm:pt>
    <dgm:pt modelId="{08FC9D5B-A7B7-D04C-8AFC-4D7A6AD64711}">
      <dgm:prSet custT="1"/>
      <dgm:spPr/>
      <dgm:t>
        <a:bodyPr/>
        <a:lstStyle/>
        <a:p>
          <a:r>
            <a:rPr lang="fr-FR" sz="2400" b="0" u="none" dirty="0">
              <a:solidFill>
                <a:schemeClr val="accent1">
                  <a:lumMod val="75000"/>
                </a:schemeClr>
              </a:solidFill>
              <a:latin typeface="+mj-lt"/>
            </a:rPr>
            <a:t>Suivi administratif et financier</a:t>
          </a:r>
        </a:p>
      </dgm:t>
    </dgm:pt>
    <dgm:pt modelId="{277603B3-73D1-784A-892C-A60FF23FD824}" type="parTrans" cxnId="{367AB365-2CB3-5840-A491-A52CA30B39C8}">
      <dgm:prSet/>
      <dgm:spPr/>
      <dgm:t>
        <a:bodyPr/>
        <a:lstStyle/>
        <a:p>
          <a:endParaRPr lang="fr-FR" sz="2400"/>
        </a:p>
      </dgm:t>
    </dgm:pt>
    <dgm:pt modelId="{396FB98E-A8B8-4641-BEDF-7429DA9B6900}" type="sibTrans" cxnId="{367AB365-2CB3-5840-A491-A52CA30B39C8}">
      <dgm:prSet/>
      <dgm:spPr/>
      <dgm:t>
        <a:bodyPr/>
        <a:lstStyle/>
        <a:p>
          <a:endParaRPr lang="fr-FR" sz="2400"/>
        </a:p>
      </dgm:t>
    </dgm:pt>
    <dgm:pt modelId="{3C1B383B-0970-4CDA-A5BB-96925F79F92B}">
      <dgm:prSet custT="1"/>
      <dgm:spPr/>
      <dgm:t>
        <a:bodyPr/>
        <a:lstStyle/>
        <a:p>
          <a:r>
            <a:rPr lang="fr-FR" sz="2400" b="1" u="sng" dirty="0">
              <a:solidFill>
                <a:schemeClr val="accent1">
                  <a:lumMod val="75000"/>
                </a:schemeClr>
              </a:solidFill>
              <a:latin typeface="+mj-lt"/>
            </a:rPr>
            <a:t>Suivi scientifique des projets 2022</a:t>
          </a:r>
        </a:p>
      </dgm:t>
    </dgm:pt>
    <dgm:pt modelId="{889BF20A-A934-459B-99B8-34F45CC8FB89}" type="parTrans" cxnId="{111229FF-CB80-4EF0-9EC0-A142DD2FCFBE}">
      <dgm:prSet/>
      <dgm:spPr/>
      <dgm:t>
        <a:bodyPr/>
        <a:lstStyle/>
        <a:p>
          <a:endParaRPr lang="fr-FR"/>
        </a:p>
      </dgm:t>
    </dgm:pt>
    <dgm:pt modelId="{E3724C2D-1D02-4B6C-B587-8CE75B10BCEC}" type="sibTrans" cxnId="{111229FF-CB80-4EF0-9EC0-A142DD2FCFBE}">
      <dgm:prSet/>
      <dgm:spPr/>
      <dgm:t>
        <a:bodyPr/>
        <a:lstStyle/>
        <a:p>
          <a:endParaRPr lang="fr-FR"/>
        </a:p>
      </dgm:t>
    </dgm:pt>
    <dgm:pt modelId="{D9C993C5-35A3-4170-9768-87592DBFD9FC}">
      <dgm:prSet custT="1"/>
      <dgm:spPr/>
      <dgm:t>
        <a:bodyPr/>
        <a:lstStyle/>
        <a:p>
          <a:endParaRPr lang="fr-FR" sz="2400" b="1" u="sng" dirty="0">
            <a:solidFill>
              <a:schemeClr val="accent1">
                <a:lumMod val="75000"/>
              </a:schemeClr>
            </a:solidFill>
            <a:latin typeface="+mj-lt"/>
          </a:endParaRPr>
        </a:p>
      </dgm:t>
    </dgm:pt>
    <dgm:pt modelId="{941A169C-1A64-4677-8E03-8D603A1F0F49}" type="parTrans" cxnId="{B00CFFA5-111D-44AE-B997-B08CF4994DA7}">
      <dgm:prSet/>
      <dgm:spPr/>
      <dgm:t>
        <a:bodyPr/>
        <a:lstStyle/>
        <a:p>
          <a:endParaRPr lang="fr-FR"/>
        </a:p>
      </dgm:t>
    </dgm:pt>
    <dgm:pt modelId="{BE5C4234-39F7-4781-9354-12E2F9B256BB}" type="sibTrans" cxnId="{B00CFFA5-111D-44AE-B997-B08CF4994DA7}">
      <dgm:prSet/>
      <dgm:spPr/>
      <dgm:t>
        <a:bodyPr/>
        <a:lstStyle/>
        <a:p>
          <a:endParaRPr lang="fr-FR"/>
        </a:p>
      </dgm:t>
    </dgm:pt>
    <dgm:pt modelId="{19BE309C-0332-4B34-9CD2-15B039DD3915}" type="pres">
      <dgm:prSet presAssocID="{895E692E-0619-4251-805A-BDAB7C32910B}" presName="linearFlow" presStyleCnt="0">
        <dgm:presLayoutVars>
          <dgm:dir/>
          <dgm:animLvl val="lvl"/>
          <dgm:resizeHandles val="exact"/>
        </dgm:presLayoutVars>
      </dgm:prSet>
      <dgm:spPr/>
    </dgm:pt>
    <dgm:pt modelId="{515D62FD-8874-4FC4-A47F-5D753AEC7E51}" type="pres">
      <dgm:prSet presAssocID="{0A69AEF7-93E0-4F4F-9C36-7EF5CCD14D86}" presName="composite" presStyleCnt="0"/>
      <dgm:spPr/>
    </dgm:pt>
    <dgm:pt modelId="{CF1CED2A-61DA-4E6B-9B94-FE36A246A2AD}" type="pres">
      <dgm:prSet presAssocID="{0A69AEF7-93E0-4F4F-9C36-7EF5CCD14D86}" presName="parentText" presStyleLbl="alignNode1" presStyleIdx="0" presStyleCnt="3" custLinFactNeighborY="742">
        <dgm:presLayoutVars>
          <dgm:chMax val="1"/>
          <dgm:bulletEnabled val="1"/>
        </dgm:presLayoutVars>
      </dgm:prSet>
      <dgm:spPr/>
    </dgm:pt>
    <dgm:pt modelId="{7F5A1A93-33AC-43E5-B1BF-3B7FFA4C079F}" type="pres">
      <dgm:prSet presAssocID="{0A69AEF7-93E0-4F4F-9C36-7EF5CCD14D86}" presName="descendantText" presStyleLbl="alignAcc1" presStyleIdx="0" presStyleCnt="3" custLinFactNeighborX="0" custLinFactNeighborY="2098">
        <dgm:presLayoutVars>
          <dgm:bulletEnabled val="1"/>
        </dgm:presLayoutVars>
      </dgm:prSet>
      <dgm:spPr/>
    </dgm:pt>
    <dgm:pt modelId="{3324E189-9A4B-451A-8D53-AF75BF77D7E8}" type="pres">
      <dgm:prSet presAssocID="{02697A67-79D8-4035-972C-18BBD0B9EE87}" presName="sp" presStyleCnt="0"/>
      <dgm:spPr/>
    </dgm:pt>
    <dgm:pt modelId="{F23E6441-0258-45C2-8E1D-58C846DC6AD6}" type="pres">
      <dgm:prSet presAssocID="{F5146A5F-EAB1-45FA-BD67-A620B48487F6}" presName="composite" presStyleCnt="0"/>
      <dgm:spPr/>
    </dgm:pt>
    <dgm:pt modelId="{A4006BE3-2A8C-48FB-A178-11A014AAFD45}" type="pres">
      <dgm:prSet presAssocID="{F5146A5F-EAB1-45FA-BD67-A620B48487F6}" presName="parentText" presStyleLbl="alignNode1" presStyleIdx="1" presStyleCnt="3">
        <dgm:presLayoutVars>
          <dgm:chMax val="1"/>
          <dgm:bulletEnabled val="1"/>
        </dgm:presLayoutVars>
      </dgm:prSet>
      <dgm:spPr/>
    </dgm:pt>
    <dgm:pt modelId="{619FBE96-2C20-4ED7-B1E2-018B83570C8B}" type="pres">
      <dgm:prSet presAssocID="{F5146A5F-EAB1-45FA-BD67-A620B48487F6}" presName="descendantText" presStyleLbl="alignAcc1" presStyleIdx="1" presStyleCnt="3" custLinFactNeighborY="-1142">
        <dgm:presLayoutVars>
          <dgm:bulletEnabled val="1"/>
        </dgm:presLayoutVars>
      </dgm:prSet>
      <dgm:spPr/>
    </dgm:pt>
    <dgm:pt modelId="{E397555E-CEA6-4358-911A-0426BA17DF8F}" type="pres">
      <dgm:prSet presAssocID="{A3BC14F5-472E-4E02-92F1-AD6093E20F4E}" presName="sp" presStyleCnt="0"/>
      <dgm:spPr/>
    </dgm:pt>
    <dgm:pt modelId="{B18DC7C4-C77E-4549-B899-CCD668A979EE}" type="pres">
      <dgm:prSet presAssocID="{8B28B218-1706-4E8E-A76B-813AB3ADE645}" presName="composite" presStyleCnt="0"/>
      <dgm:spPr/>
    </dgm:pt>
    <dgm:pt modelId="{60E5C4E3-4420-41B0-8C78-A84D7DB1E1D3}" type="pres">
      <dgm:prSet presAssocID="{8B28B218-1706-4E8E-A76B-813AB3ADE645}" presName="parentText" presStyleLbl="alignNode1" presStyleIdx="2" presStyleCnt="3">
        <dgm:presLayoutVars>
          <dgm:chMax val="1"/>
          <dgm:bulletEnabled val="1"/>
        </dgm:presLayoutVars>
      </dgm:prSet>
      <dgm:spPr/>
    </dgm:pt>
    <dgm:pt modelId="{140F052C-6E22-4991-B8A8-4BC78A182022}" type="pres">
      <dgm:prSet presAssocID="{8B28B218-1706-4E8E-A76B-813AB3ADE645}" presName="descendantText" presStyleLbl="alignAcc1" presStyleIdx="2" presStyleCnt="3">
        <dgm:presLayoutVars>
          <dgm:bulletEnabled val="1"/>
        </dgm:presLayoutVars>
      </dgm:prSet>
      <dgm:spPr/>
    </dgm:pt>
  </dgm:ptLst>
  <dgm:cxnLst>
    <dgm:cxn modelId="{9687BF0A-6874-4A3A-A090-55D6D32323AE}" type="presOf" srcId="{3C1B383B-0970-4CDA-A5BB-96925F79F92B}" destId="{140F052C-6E22-4991-B8A8-4BC78A182022}" srcOrd="0" destOrd="1" presId="urn:microsoft.com/office/officeart/2005/8/layout/chevron2"/>
    <dgm:cxn modelId="{188DE20D-0487-41A2-BD86-7B575CDAF93A}" type="presOf" srcId="{895E692E-0619-4251-805A-BDAB7C32910B}" destId="{19BE309C-0332-4B34-9CD2-15B039DD3915}" srcOrd="0" destOrd="0" presId="urn:microsoft.com/office/officeart/2005/8/layout/chevron2"/>
    <dgm:cxn modelId="{B170EF2C-C68B-4190-A57C-63BE05FF82B6}" type="presOf" srcId="{D9C993C5-35A3-4170-9768-87592DBFD9FC}" destId="{140F052C-6E22-4991-B8A8-4BC78A182022}" srcOrd="0" destOrd="2" presId="urn:microsoft.com/office/officeart/2005/8/layout/chevron2"/>
    <dgm:cxn modelId="{6568993A-D45D-4FBD-AF96-BEBBD6056896}" srcId="{895E692E-0619-4251-805A-BDAB7C32910B}" destId="{F5146A5F-EAB1-45FA-BD67-A620B48487F6}" srcOrd="1" destOrd="0" parTransId="{493999A2-8647-4C4A-A1AD-575893124B1F}" sibTransId="{A3BC14F5-472E-4E02-92F1-AD6093E20F4E}"/>
    <dgm:cxn modelId="{367AB365-2CB3-5840-A491-A52CA30B39C8}" srcId="{0A69AEF7-93E0-4F4F-9C36-7EF5CCD14D86}" destId="{08FC9D5B-A7B7-D04C-8AFC-4D7A6AD64711}" srcOrd="0" destOrd="0" parTransId="{277603B3-73D1-784A-892C-A60FF23FD824}" sibTransId="{396FB98E-A8B8-4641-BEDF-7429DA9B6900}"/>
    <dgm:cxn modelId="{9E29FC6E-EA54-43A0-A225-7E46DE1F3323}" srcId="{895E692E-0619-4251-805A-BDAB7C32910B}" destId="{0A69AEF7-93E0-4F4F-9C36-7EF5CCD14D86}" srcOrd="0" destOrd="0" parTransId="{5D387F40-15CE-4D64-9E4A-C0AF2D4E11B8}" sibTransId="{02697A67-79D8-4035-972C-18BBD0B9EE87}"/>
    <dgm:cxn modelId="{7C421D7D-C4CD-4E9A-9E0E-396EE62547CB}" srcId="{8B28B218-1706-4E8E-A76B-813AB3ADE645}" destId="{E13DFDEA-BDAC-487F-8FF7-98879CB9FC2C}" srcOrd="0" destOrd="0" parTransId="{6CD0BEB1-BD99-4431-A006-C240C346ECE4}" sibTransId="{CAA2EF8C-0418-43F6-B2DD-39C14CA3AA0E}"/>
    <dgm:cxn modelId="{1F9A5F82-E83C-6940-8445-94DF9DC041C4}" type="presOf" srcId="{08FC9D5B-A7B7-D04C-8AFC-4D7A6AD64711}" destId="{7F5A1A93-33AC-43E5-B1BF-3B7FFA4C079F}" srcOrd="0" destOrd="0" presId="urn:microsoft.com/office/officeart/2005/8/layout/chevron2"/>
    <dgm:cxn modelId="{62F83B93-61B7-4238-A1E6-1689117FA60A}" type="presOf" srcId="{8B28B218-1706-4E8E-A76B-813AB3ADE645}" destId="{60E5C4E3-4420-41B0-8C78-A84D7DB1E1D3}" srcOrd="0" destOrd="0" presId="urn:microsoft.com/office/officeart/2005/8/layout/chevron2"/>
    <dgm:cxn modelId="{B00CFFA5-111D-44AE-B997-B08CF4994DA7}" srcId="{8B28B218-1706-4E8E-A76B-813AB3ADE645}" destId="{D9C993C5-35A3-4170-9768-87592DBFD9FC}" srcOrd="2" destOrd="0" parTransId="{941A169C-1A64-4677-8E03-8D603A1F0F49}" sibTransId="{BE5C4234-39F7-4781-9354-12E2F9B256BB}"/>
    <dgm:cxn modelId="{25EDD4B1-878D-4C30-92CD-413ECFDFBC11}" srcId="{F5146A5F-EAB1-45FA-BD67-A620B48487F6}" destId="{DD6EDA77-3ABF-421E-A1C4-74C20DCE8BE3}" srcOrd="0" destOrd="0" parTransId="{3B03878E-6800-4C7D-9B55-281E6B725B3C}" sibTransId="{173592DD-1D80-4A6E-A560-16FBB2EDFD61}"/>
    <dgm:cxn modelId="{77DF5FBA-EA32-4429-ABBD-4B41C8092920}" type="presOf" srcId="{E13DFDEA-BDAC-487F-8FF7-98879CB9FC2C}" destId="{140F052C-6E22-4991-B8A8-4BC78A182022}" srcOrd="0" destOrd="0" presId="urn:microsoft.com/office/officeart/2005/8/layout/chevron2"/>
    <dgm:cxn modelId="{2B01FDBD-851A-4B22-8C12-DCC408EC8462}" type="presOf" srcId="{DD6EDA77-3ABF-421E-A1C4-74C20DCE8BE3}" destId="{619FBE96-2C20-4ED7-B1E2-018B83570C8B}" srcOrd="0" destOrd="0" presId="urn:microsoft.com/office/officeart/2005/8/layout/chevron2"/>
    <dgm:cxn modelId="{15F8E8DB-2B51-439D-97AF-CD541BC41EDB}" type="presOf" srcId="{F5146A5F-EAB1-45FA-BD67-A620B48487F6}" destId="{A4006BE3-2A8C-48FB-A178-11A014AAFD45}" srcOrd="0" destOrd="0" presId="urn:microsoft.com/office/officeart/2005/8/layout/chevron2"/>
    <dgm:cxn modelId="{B2D96FEC-9D5D-4CB4-9A56-79F5B3CBE04B}" srcId="{895E692E-0619-4251-805A-BDAB7C32910B}" destId="{8B28B218-1706-4E8E-A76B-813AB3ADE645}" srcOrd="2" destOrd="0" parTransId="{6B79379D-3844-4CB6-A613-ABEF96CCC24B}" sibTransId="{12E020C4-039F-4826-A054-9C6EC5791AFC}"/>
    <dgm:cxn modelId="{65BCF0EE-5CE9-48A3-BCEE-23C9C84592B6}" type="presOf" srcId="{0A69AEF7-93E0-4F4F-9C36-7EF5CCD14D86}" destId="{CF1CED2A-61DA-4E6B-9B94-FE36A246A2AD}" srcOrd="0" destOrd="0" presId="urn:microsoft.com/office/officeart/2005/8/layout/chevron2"/>
    <dgm:cxn modelId="{111229FF-CB80-4EF0-9EC0-A142DD2FCFBE}" srcId="{8B28B218-1706-4E8E-A76B-813AB3ADE645}" destId="{3C1B383B-0970-4CDA-A5BB-96925F79F92B}" srcOrd="1" destOrd="0" parTransId="{889BF20A-A934-459B-99B8-34F45CC8FB89}" sibTransId="{E3724C2D-1D02-4B6C-B587-8CE75B10BCEC}"/>
    <dgm:cxn modelId="{65349962-C6F1-41C0-BB4F-C0774C3F3543}" type="presParOf" srcId="{19BE309C-0332-4B34-9CD2-15B039DD3915}" destId="{515D62FD-8874-4FC4-A47F-5D753AEC7E51}" srcOrd="0" destOrd="0" presId="urn:microsoft.com/office/officeart/2005/8/layout/chevron2"/>
    <dgm:cxn modelId="{0078EE6E-761A-4C28-898E-B2F0EF897FB9}" type="presParOf" srcId="{515D62FD-8874-4FC4-A47F-5D753AEC7E51}" destId="{CF1CED2A-61DA-4E6B-9B94-FE36A246A2AD}" srcOrd="0" destOrd="0" presId="urn:microsoft.com/office/officeart/2005/8/layout/chevron2"/>
    <dgm:cxn modelId="{712E040F-070F-43FB-BF66-585E94C1ED47}" type="presParOf" srcId="{515D62FD-8874-4FC4-A47F-5D753AEC7E51}" destId="{7F5A1A93-33AC-43E5-B1BF-3B7FFA4C079F}" srcOrd="1" destOrd="0" presId="urn:microsoft.com/office/officeart/2005/8/layout/chevron2"/>
    <dgm:cxn modelId="{16F569F1-7D25-4A37-840C-46637033DE0C}" type="presParOf" srcId="{19BE309C-0332-4B34-9CD2-15B039DD3915}" destId="{3324E189-9A4B-451A-8D53-AF75BF77D7E8}" srcOrd="1" destOrd="0" presId="urn:microsoft.com/office/officeart/2005/8/layout/chevron2"/>
    <dgm:cxn modelId="{282E32DD-4EE6-4CD1-8E0C-E21AC895F5B2}" type="presParOf" srcId="{19BE309C-0332-4B34-9CD2-15B039DD3915}" destId="{F23E6441-0258-45C2-8E1D-58C846DC6AD6}" srcOrd="2" destOrd="0" presId="urn:microsoft.com/office/officeart/2005/8/layout/chevron2"/>
    <dgm:cxn modelId="{50EF02CD-E5DB-4C13-A592-8AB64FEB7531}" type="presParOf" srcId="{F23E6441-0258-45C2-8E1D-58C846DC6AD6}" destId="{A4006BE3-2A8C-48FB-A178-11A014AAFD45}" srcOrd="0" destOrd="0" presId="urn:microsoft.com/office/officeart/2005/8/layout/chevron2"/>
    <dgm:cxn modelId="{EA722603-C261-490C-A953-631BB7F9038E}" type="presParOf" srcId="{F23E6441-0258-45C2-8E1D-58C846DC6AD6}" destId="{619FBE96-2C20-4ED7-B1E2-018B83570C8B}" srcOrd="1" destOrd="0" presId="urn:microsoft.com/office/officeart/2005/8/layout/chevron2"/>
    <dgm:cxn modelId="{6D1AE8A4-3BB1-4A63-87C8-CD159F2B818E}" type="presParOf" srcId="{19BE309C-0332-4B34-9CD2-15B039DD3915}" destId="{E397555E-CEA6-4358-911A-0426BA17DF8F}" srcOrd="3" destOrd="0" presId="urn:microsoft.com/office/officeart/2005/8/layout/chevron2"/>
    <dgm:cxn modelId="{AB6ECB88-4F26-4564-8A43-658E16D5F2B4}" type="presParOf" srcId="{19BE309C-0332-4B34-9CD2-15B039DD3915}" destId="{B18DC7C4-C77E-4549-B899-CCD668A979EE}" srcOrd="4" destOrd="0" presId="urn:microsoft.com/office/officeart/2005/8/layout/chevron2"/>
    <dgm:cxn modelId="{4AC275BC-DE98-48FC-AF6C-5DEC2922CB46}" type="presParOf" srcId="{B18DC7C4-C77E-4549-B899-CCD668A979EE}" destId="{60E5C4E3-4420-41B0-8C78-A84D7DB1E1D3}" srcOrd="0" destOrd="0" presId="urn:microsoft.com/office/officeart/2005/8/layout/chevron2"/>
    <dgm:cxn modelId="{66E2402F-286F-4A40-9155-5A3D8D0135C8}" type="presParOf" srcId="{B18DC7C4-C77E-4549-B899-CCD668A979EE}" destId="{140F052C-6E22-4991-B8A8-4BC78A18202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1CED2A-61DA-4E6B-9B94-FE36A246A2AD}">
      <dsp:nvSpPr>
        <dsp:cNvPr id="0" name=""/>
        <dsp:cNvSpPr/>
      </dsp:nvSpPr>
      <dsp:spPr>
        <a:xfrm rot="5400000">
          <a:off x="-222429" y="236595"/>
          <a:ext cx="1482862" cy="1038004"/>
        </a:xfrm>
        <a:prstGeom prst="chevron">
          <a:avLst/>
        </a:prstGeom>
        <a:solidFill>
          <a:schemeClr val="accent1">
            <a:shade val="8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fr-FR" sz="2400" kern="1200" dirty="0">
            <a:solidFill>
              <a:srgbClr val="0070C0"/>
            </a:solidFill>
          </a:endParaRPr>
        </a:p>
      </dsp:txBody>
      <dsp:txXfrm rot="-5400000">
        <a:off x="0" y="533168"/>
        <a:ext cx="1038004" cy="444858"/>
      </dsp:txXfrm>
    </dsp:sp>
    <dsp:sp modelId="{7F5A1A93-33AC-43E5-B1BF-3B7FFA4C079F}">
      <dsp:nvSpPr>
        <dsp:cNvPr id="0" name=""/>
        <dsp:cNvSpPr/>
      </dsp:nvSpPr>
      <dsp:spPr>
        <a:xfrm rot="5400000">
          <a:off x="3085071" y="-2023682"/>
          <a:ext cx="963860" cy="5057995"/>
        </a:xfrm>
        <a:prstGeom prst="round2SameRect">
          <a:avLst/>
        </a:prstGeom>
        <a:solidFill>
          <a:schemeClr val="lt1">
            <a:alpha val="9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fr-FR" sz="2400" b="1" u="sng" kern="1200" dirty="0">
              <a:solidFill>
                <a:schemeClr val="accent1">
                  <a:lumMod val="75000"/>
                </a:schemeClr>
              </a:solidFill>
              <a:latin typeface="+mj-lt"/>
            </a:rPr>
            <a:t>Suivi administratif et financier</a:t>
          </a:r>
          <a:endParaRPr lang="fr-FR" sz="2400" b="0" kern="1200" dirty="0">
            <a:solidFill>
              <a:schemeClr val="accent1">
                <a:lumMod val="75000"/>
              </a:schemeClr>
            </a:solidFill>
            <a:latin typeface="+mj-lt"/>
          </a:endParaRPr>
        </a:p>
      </dsp:txBody>
      <dsp:txXfrm rot="-5400000">
        <a:off x="1038004" y="70437"/>
        <a:ext cx="5010943" cy="869756"/>
      </dsp:txXfrm>
    </dsp:sp>
    <dsp:sp modelId="{A4006BE3-2A8C-48FB-A178-11A014AAFD45}">
      <dsp:nvSpPr>
        <dsp:cNvPr id="0" name=""/>
        <dsp:cNvSpPr/>
      </dsp:nvSpPr>
      <dsp:spPr>
        <a:xfrm rot="5400000">
          <a:off x="-222429" y="1512997"/>
          <a:ext cx="1482862" cy="1038004"/>
        </a:xfrm>
        <a:prstGeom prst="chevron">
          <a:avLst/>
        </a:prstGeom>
        <a:solidFill>
          <a:schemeClr val="accent1">
            <a:shade val="80000"/>
            <a:hueOff val="153123"/>
            <a:satOff val="-2196"/>
            <a:lumOff val="12807"/>
            <a:alphaOff val="0"/>
          </a:schemeClr>
        </a:solidFill>
        <a:ln w="25400" cap="flat" cmpd="sng" algn="ctr">
          <a:solidFill>
            <a:schemeClr val="accent1">
              <a:shade val="80000"/>
              <a:hueOff val="153123"/>
              <a:satOff val="-2196"/>
              <a:lumOff val="1280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fr-FR" sz="2400" kern="1200" dirty="0">
            <a:solidFill>
              <a:srgbClr val="0070C0"/>
            </a:solidFill>
          </a:endParaRPr>
        </a:p>
      </dsp:txBody>
      <dsp:txXfrm rot="-5400000">
        <a:off x="0" y="1809570"/>
        <a:ext cx="1038004" cy="444858"/>
      </dsp:txXfrm>
    </dsp:sp>
    <dsp:sp modelId="{619FBE96-2C20-4ED7-B1E2-018B83570C8B}">
      <dsp:nvSpPr>
        <dsp:cNvPr id="0" name=""/>
        <dsp:cNvSpPr/>
      </dsp:nvSpPr>
      <dsp:spPr>
        <a:xfrm rot="5400000">
          <a:off x="3085071" y="-767506"/>
          <a:ext cx="963860" cy="5057995"/>
        </a:xfrm>
        <a:prstGeom prst="round2SameRect">
          <a:avLst/>
        </a:prstGeom>
        <a:solidFill>
          <a:schemeClr val="lt1">
            <a:alpha val="90000"/>
            <a:hueOff val="0"/>
            <a:satOff val="0"/>
            <a:lumOff val="0"/>
            <a:alphaOff val="0"/>
          </a:schemeClr>
        </a:solidFill>
        <a:ln w="25400" cap="flat" cmpd="sng" algn="ctr">
          <a:solidFill>
            <a:schemeClr val="accent1">
              <a:shade val="80000"/>
              <a:hueOff val="153123"/>
              <a:satOff val="-2196"/>
              <a:lumOff val="1280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fr-FR" sz="2400" b="0" kern="1200" dirty="0">
              <a:solidFill>
                <a:schemeClr val="accent1">
                  <a:lumMod val="75000"/>
                </a:schemeClr>
              </a:solidFill>
              <a:latin typeface="+mj-lt"/>
            </a:rPr>
            <a:t>Sélection 2022 et focus CE40</a:t>
          </a:r>
          <a:endParaRPr lang="fr-FR" sz="2400" b="0" u="none" kern="1200" dirty="0">
            <a:solidFill>
              <a:schemeClr val="accent1">
                <a:lumMod val="75000"/>
              </a:schemeClr>
            </a:solidFill>
            <a:latin typeface="+mj-lt"/>
          </a:endParaRPr>
        </a:p>
      </dsp:txBody>
      <dsp:txXfrm rot="-5400000">
        <a:off x="1038004" y="1326613"/>
        <a:ext cx="5010943" cy="869756"/>
      </dsp:txXfrm>
    </dsp:sp>
    <dsp:sp modelId="{60E5C4E3-4420-41B0-8C78-A84D7DB1E1D3}">
      <dsp:nvSpPr>
        <dsp:cNvPr id="0" name=""/>
        <dsp:cNvSpPr/>
      </dsp:nvSpPr>
      <dsp:spPr>
        <a:xfrm rot="5400000">
          <a:off x="-222429" y="2800403"/>
          <a:ext cx="1482862" cy="1038004"/>
        </a:xfrm>
        <a:prstGeom prst="chevron">
          <a:avLst/>
        </a:prstGeom>
        <a:solidFill>
          <a:schemeClr val="accent1">
            <a:shade val="80000"/>
            <a:hueOff val="306246"/>
            <a:satOff val="-4392"/>
            <a:lumOff val="25615"/>
            <a:alphaOff val="0"/>
          </a:schemeClr>
        </a:solidFill>
        <a:ln w="25400" cap="flat" cmpd="sng" algn="ctr">
          <a:solidFill>
            <a:schemeClr val="accent1">
              <a:shade val="80000"/>
              <a:hueOff val="306246"/>
              <a:satOff val="-4392"/>
              <a:lumOff val="25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fr-FR" sz="2400" kern="1200" dirty="0">
            <a:solidFill>
              <a:srgbClr val="0070C0"/>
            </a:solidFill>
          </a:endParaRPr>
        </a:p>
      </dsp:txBody>
      <dsp:txXfrm rot="-5400000">
        <a:off x="0" y="3096976"/>
        <a:ext cx="1038004" cy="444858"/>
      </dsp:txXfrm>
    </dsp:sp>
    <dsp:sp modelId="{140F052C-6E22-4991-B8A8-4BC78A182022}">
      <dsp:nvSpPr>
        <dsp:cNvPr id="0" name=""/>
        <dsp:cNvSpPr/>
      </dsp:nvSpPr>
      <dsp:spPr>
        <a:xfrm rot="5400000">
          <a:off x="3085071" y="530906"/>
          <a:ext cx="963860" cy="5057995"/>
        </a:xfrm>
        <a:prstGeom prst="round2SameRect">
          <a:avLst/>
        </a:prstGeom>
        <a:solidFill>
          <a:schemeClr val="lt1">
            <a:alpha val="90000"/>
            <a:hueOff val="0"/>
            <a:satOff val="0"/>
            <a:lumOff val="0"/>
            <a:alphaOff val="0"/>
          </a:schemeClr>
        </a:solidFill>
        <a:ln w="25400" cap="flat" cmpd="sng" algn="ctr">
          <a:solidFill>
            <a:schemeClr val="accent1">
              <a:shade val="80000"/>
              <a:hueOff val="306246"/>
              <a:satOff val="-4392"/>
              <a:lumOff val="256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 typeface="Arial" panose="020B0604020202020204" pitchFamily="34" charset="0"/>
            <a:buChar char="•"/>
            <a:tabLst/>
            <a:defRPr/>
          </a:pPr>
          <a:endParaRPr lang="fr-FR" sz="2400" b="1" u="sng" kern="1200" dirty="0">
            <a:solidFill>
              <a:schemeClr val="accent1">
                <a:lumMod val="75000"/>
              </a:schemeClr>
            </a:solidFill>
            <a:latin typeface="+mj-lt"/>
          </a:endParaRPr>
        </a:p>
        <a:p>
          <a:pPr marL="228600" lvl="1" indent="-228600" algn="l" defTabSz="1066800">
            <a:lnSpc>
              <a:spcPct val="90000"/>
            </a:lnSpc>
            <a:spcBef>
              <a:spcPct val="0"/>
            </a:spcBef>
            <a:spcAft>
              <a:spcPct val="15000"/>
            </a:spcAft>
            <a:buChar char="•"/>
          </a:pPr>
          <a:r>
            <a:rPr lang="fr-FR" sz="2400" b="0" u="none" kern="1200" dirty="0">
              <a:solidFill>
                <a:schemeClr val="accent1">
                  <a:lumMod val="75000"/>
                </a:schemeClr>
              </a:solidFill>
              <a:latin typeface="+mj-lt"/>
            </a:rPr>
            <a:t>Suivi scientifique des projets 2022</a:t>
          </a:r>
        </a:p>
        <a:p>
          <a:pPr marL="228600" lvl="1" indent="-228600" algn="l" defTabSz="1066800">
            <a:lnSpc>
              <a:spcPct val="90000"/>
            </a:lnSpc>
            <a:spcBef>
              <a:spcPct val="0"/>
            </a:spcBef>
            <a:spcAft>
              <a:spcPct val="15000"/>
            </a:spcAft>
            <a:buChar char="•"/>
          </a:pPr>
          <a:endParaRPr lang="fr-FR" sz="2400" b="1" u="sng" kern="1200" dirty="0">
            <a:solidFill>
              <a:schemeClr val="accent1">
                <a:lumMod val="75000"/>
              </a:schemeClr>
            </a:solidFill>
            <a:latin typeface="+mj-lt"/>
          </a:endParaRPr>
        </a:p>
      </dsp:txBody>
      <dsp:txXfrm rot="-5400000">
        <a:off x="1038004" y="2625025"/>
        <a:ext cx="5010943" cy="8697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1CED2A-61DA-4E6B-9B94-FE36A246A2AD}">
      <dsp:nvSpPr>
        <dsp:cNvPr id="0" name=""/>
        <dsp:cNvSpPr/>
      </dsp:nvSpPr>
      <dsp:spPr>
        <a:xfrm rot="5400000">
          <a:off x="-222429" y="236595"/>
          <a:ext cx="1482862" cy="1038004"/>
        </a:xfrm>
        <a:prstGeom prst="chevron">
          <a:avLst/>
        </a:prstGeom>
        <a:solidFill>
          <a:schemeClr val="accent1">
            <a:shade val="8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fr-FR" sz="2400" kern="1200" dirty="0">
            <a:solidFill>
              <a:srgbClr val="0070C0"/>
            </a:solidFill>
          </a:endParaRPr>
        </a:p>
      </dsp:txBody>
      <dsp:txXfrm rot="-5400000">
        <a:off x="0" y="533168"/>
        <a:ext cx="1038004" cy="444858"/>
      </dsp:txXfrm>
    </dsp:sp>
    <dsp:sp modelId="{7F5A1A93-33AC-43E5-B1BF-3B7FFA4C079F}">
      <dsp:nvSpPr>
        <dsp:cNvPr id="0" name=""/>
        <dsp:cNvSpPr/>
      </dsp:nvSpPr>
      <dsp:spPr>
        <a:xfrm rot="5400000">
          <a:off x="3085071" y="-2023682"/>
          <a:ext cx="963860" cy="5057995"/>
        </a:xfrm>
        <a:prstGeom prst="round2SameRect">
          <a:avLst/>
        </a:prstGeom>
        <a:solidFill>
          <a:schemeClr val="lt1">
            <a:alpha val="9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fr-FR" sz="2400" b="0" u="none" kern="1200" dirty="0">
              <a:solidFill>
                <a:schemeClr val="accent1">
                  <a:lumMod val="75000"/>
                </a:schemeClr>
              </a:solidFill>
              <a:latin typeface="+mj-lt"/>
            </a:rPr>
            <a:t>Suivi administratif et financier</a:t>
          </a:r>
        </a:p>
      </dsp:txBody>
      <dsp:txXfrm rot="-5400000">
        <a:off x="1038004" y="70437"/>
        <a:ext cx="5010943" cy="869756"/>
      </dsp:txXfrm>
    </dsp:sp>
    <dsp:sp modelId="{A4006BE3-2A8C-48FB-A178-11A014AAFD45}">
      <dsp:nvSpPr>
        <dsp:cNvPr id="0" name=""/>
        <dsp:cNvSpPr/>
      </dsp:nvSpPr>
      <dsp:spPr>
        <a:xfrm rot="5400000">
          <a:off x="-222429" y="1512997"/>
          <a:ext cx="1482862" cy="1038004"/>
        </a:xfrm>
        <a:prstGeom prst="chevron">
          <a:avLst/>
        </a:prstGeom>
        <a:solidFill>
          <a:schemeClr val="accent1">
            <a:shade val="80000"/>
            <a:hueOff val="153123"/>
            <a:satOff val="-2196"/>
            <a:lumOff val="12807"/>
            <a:alphaOff val="0"/>
          </a:schemeClr>
        </a:solidFill>
        <a:ln w="25400" cap="flat" cmpd="sng" algn="ctr">
          <a:solidFill>
            <a:schemeClr val="accent1">
              <a:shade val="80000"/>
              <a:hueOff val="153123"/>
              <a:satOff val="-2196"/>
              <a:lumOff val="1280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fr-FR" sz="2400" kern="1200" dirty="0">
            <a:solidFill>
              <a:srgbClr val="0070C0"/>
            </a:solidFill>
          </a:endParaRPr>
        </a:p>
      </dsp:txBody>
      <dsp:txXfrm rot="-5400000">
        <a:off x="0" y="1809570"/>
        <a:ext cx="1038004" cy="444858"/>
      </dsp:txXfrm>
    </dsp:sp>
    <dsp:sp modelId="{619FBE96-2C20-4ED7-B1E2-018B83570C8B}">
      <dsp:nvSpPr>
        <dsp:cNvPr id="0" name=""/>
        <dsp:cNvSpPr/>
      </dsp:nvSpPr>
      <dsp:spPr>
        <a:xfrm rot="5400000">
          <a:off x="3085071" y="-767506"/>
          <a:ext cx="963860" cy="5057995"/>
        </a:xfrm>
        <a:prstGeom prst="round2SameRect">
          <a:avLst/>
        </a:prstGeom>
        <a:solidFill>
          <a:schemeClr val="lt1">
            <a:alpha val="90000"/>
            <a:hueOff val="0"/>
            <a:satOff val="0"/>
            <a:lumOff val="0"/>
            <a:alphaOff val="0"/>
          </a:schemeClr>
        </a:solidFill>
        <a:ln w="25400" cap="flat" cmpd="sng" algn="ctr">
          <a:solidFill>
            <a:schemeClr val="accent1">
              <a:shade val="80000"/>
              <a:hueOff val="153123"/>
              <a:satOff val="-2196"/>
              <a:lumOff val="1280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fr-FR" sz="2400" b="1" u="sng" kern="1200" dirty="0">
              <a:solidFill>
                <a:schemeClr val="accent1">
                  <a:lumMod val="75000"/>
                </a:schemeClr>
              </a:solidFill>
              <a:latin typeface="+mj-lt"/>
            </a:rPr>
            <a:t>Sélection 2022 et focus CE40</a:t>
          </a:r>
        </a:p>
      </dsp:txBody>
      <dsp:txXfrm rot="-5400000">
        <a:off x="1038004" y="1326613"/>
        <a:ext cx="5010943" cy="869756"/>
      </dsp:txXfrm>
    </dsp:sp>
    <dsp:sp modelId="{60E5C4E3-4420-41B0-8C78-A84D7DB1E1D3}">
      <dsp:nvSpPr>
        <dsp:cNvPr id="0" name=""/>
        <dsp:cNvSpPr/>
      </dsp:nvSpPr>
      <dsp:spPr>
        <a:xfrm rot="5400000">
          <a:off x="-222429" y="2800403"/>
          <a:ext cx="1482862" cy="1038004"/>
        </a:xfrm>
        <a:prstGeom prst="chevron">
          <a:avLst/>
        </a:prstGeom>
        <a:solidFill>
          <a:schemeClr val="accent1">
            <a:shade val="80000"/>
            <a:hueOff val="306246"/>
            <a:satOff val="-4392"/>
            <a:lumOff val="25615"/>
            <a:alphaOff val="0"/>
          </a:schemeClr>
        </a:solidFill>
        <a:ln w="25400" cap="flat" cmpd="sng" algn="ctr">
          <a:solidFill>
            <a:schemeClr val="accent1">
              <a:shade val="80000"/>
              <a:hueOff val="306246"/>
              <a:satOff val="-4392"/>
              <a:lumOff val="25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fr-FR" sz="2400" kern="1200" dirty="0">
            <a:solidFill>
              <a:srgbClr val="0070C0"/>
            </a:solidFill>
          </a:endParaRPr>
        </a:p>
      </dsp:txBody>
      <dsp:txXfrm rot="-5400000">
        <a:off x="0" y="3096976"/>
        <a:ext cx="1038004" cy="444858"/>
      </dsp:txXfrm>
    </dsp:sp>
    <dsp:sp modelId="{140F052C-6E22-4991-B8A8-4BC78A182022}">
      <dsp:nvSpPr>
        <dsp:cNvPr id="0" name=""/>
        <dsp:cNvSpPr/>
      </dsp:nvSpPr>
      <dsp:spPr>
        <a:xfrm rot="5400000">
          <a:off x="3085071" y="530906"/>
          <a:ext cx="963860" cy="5057995"/>
        </a:xfrm>
        <a:prstGeom prst="round2SameRect">
          <a:avLst/>
        </a:prstGeom>
        <a:solidFill>
          <a:schemeClr val="lt1">
            <a:alpha val="90000"/>
            <a:hueOff val="0"/>
            <a:satOff val="0"/>
            <a:lumOff val="0"/>
            <a:alphaOff val="0"/>
          </a:schemeClr>
        </a:solidFill>
        <a:ln w="25400" cap="flat" cmpd="sng" algn="ctr">
          <a:solidFill>
            <a:schemeClr val="accent1">
              <a:shade val="80000"/>
              <a:hueOff val="306246"/>
              <a:satOff val="-4392"/>
              <a:lumOff val="256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 typeface="Arial" panose="020B0604020202020204" pitchFamily="34" charset="0"/>
            <a:buChar char="•"/>
            <a:tabLst/>
            <a:defRPr/>
          </a:pPr>
          <a:endParaRPr lang="fr-FR" sz="2400" b="1" u="sng" kern="1200" dirty="0">
            <a:solidFill>
              <a:schemeClr val="accent1">
                <a:lumMod val="75000"/>
              </a:schemeClr>
            </a:solidFill>
            <a:latin typeface="+mj-lt"/>
          </a:endParaRPr>
        </a:p>
        <a:p>
          <a:pPr marL="228600" lvl="1" indent="-228600" algn="l" defTabSz="1066800">
            <a:lnSpc>
              <a:spcPct val="90000"/>
            </a:lnSpc>
            <a:spcBef>
              <a:spcPct val="0"/>
            </a:spcBef>
            <a:spcAft>
              <a:spcPct val="15000"/>
            </a:spcAft>
            <a:buChar char="•"/>
          </a:pPr>
          <a:r>
            <a:rPr lang="fr-FR" sz="2400" b="0" u="none" kern="1200" dirty="0">
              <a:solidFill>
                <a:schemeClr val="accent1">
                  <a:lumMod val="75000"/>
                </a:schemeClr>
              </a:solidFill>
              <a:latin typeface="+mj-lt"/>
            </a:rPr>
            <a:t>Suivi scientifique des projets 2022</a:t>
          </a:r>
        </a:p>
        <a:p>
          <a:pPr marL="228600" lvl="1" indent="-228600" algn="l" defTabSz="1066800">
            <a:lnSpc>
              <a:spcPct val="90000"/>
            </a:lnSpc>
            <a:spcBef>
              <a:spcPct val="0"/>
            </a:spcBef>
            <a:spcAft>
              <a:spcPct val="15000"/>
            </a:spcAft>
            <a:buChar char="•"/>
          </a:pPr>
          <a:endParaRPr lang="fr-FR" sz="2400" b="1" u="sng" kern="1200" dirty="0">
            <a:solidFill>
              <a:schemeClr val="accent1">
                <a:lumMod val="75000"/>
              </a:schemeClr>
            </a:solidFill>
            <a:latin typeface="+mj-lt"/>
          </a:endParaRPr>
        </a:p>
      </dsp:txBody>
      <dsp:txXfrm rot="-5400000">
        <a:off x="1038004" y="2625025"/>
        <a:ext cx="5010943" cy="8697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1CED2A-61DA-4E6B-9B94-FE36A246A2AD}">
      <dsp:nvSpPr>
        <dsp:cNvPr id="0" name=""/>
        <dsp:cNvSpPr/>
      </dsp:nvSpPr>
      <dsp:spPr>
        <a:xfrm rot="5400000">
          <a:off x="-222429" y="236595"/>
          <a:ext cx="1482862" cy="1038004"/>
        </a:xfrm>
        <a:prstGeom prst="chevron">
          <a:avLst/>
        </a:prstGeom>
        <a:solidFill>
          <a:schemeClr val="accent1">
            <a:shade val="8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fr-FR" sz="2400" kern="1200" dirty="0">
            <a:solidFill>
              <a:srgbClr val="0070C0"/>
            </a:solidFill>
          </a:endParaRPr>
        </a:p>
      </dsp:txBody>
      <dsp:txXfrm rot="-5400000">
        <a:off x="0" y="533168"/>
        <a:ext cx="1038004" cy="444858"/>
      </dsp:txXfrm>
    </dsp:sp>
    <dsp:sp modelId="{7F5A1A93-33AC-43E5-B1BF-3B7FFA4C079F}">
      <dsp:nvSpPr>
        <dsp:cNvPr id="0" name=""/>
        <dsp:cNvSpPr/>
      </dsp:nvSpPr>
      <dsp:spPr>
        <a:xfrm rot="5400000">
          <a:off x="3085071" y="-2023682"/>
          <a:ext cx="963860" cy="5057995"/>
        </a:xfrm>
        <a:prstGeom prst="round2SameRect">
          <a:avLst/>
        </a:prstGeom>
        <a:solidFill>
          <a:schemeClr val="lt1">
            <a:alpha val="9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fr-FR" sz="2400" b="0" u="none" kern="1200" dirty="0">
              <a:solidFill>
                <a:schemeClr val="accent1">
                  <a:lumMod val="75000"/>
                </a:schemeClr>
              </a:solidFill>
              <a:latin typeface="+mj-lt"/>
            </a:rPr>
            <a:t>Suivi administratif et financier</a:t>
          </a:r>
        </a:p>
      </dsp:txBody>
      <dsp:txXfrm rot="-5400000">
        <a:off x="1038004" y="70437"/>
        <a:ext cx="5010943" cy="869756"/>
      </dsp:txXfrm>
    </dsp:sp>
    <dsp:sp modelId="{A4006BE3-2A8C-48FB-A178-11A014AAFD45}">
      <dsp:nvSpPr>
        <dsp:cNvPr id="0" name=""/>
        <dsp:cNvSpPr/>
      </dsp:nvSpPr>
      <dsp:spPr>
        <a:xfrm rot="5400000">
          <a:off x="-222429" y="1512997"/>
          <a:ext cx="1482862" cy="1038004"/>
        </a:xfrm>
        <a:prstGeom prst="chevron">
          <a:avLst/>
        </a:prstGeom>
        <a:solidFill>
          <a:schemeClr val="accent1">
            <a:shade val="80000"/>
            <a:hueOff val="153123"/>
            <a:satOff val="-2196"/>
            <a:lumOff val="12807"/>
            <a:alphaOff val="0"/>
          </a:schemeClr>
        </a:solidFill>
        <a:ln w="25400" cap="flat" cmpd="sng" algn="ctr">
          <a:solidFill>
            <a:schemeClr val="accent1">
              <a:shade val="80000"/>
              <a:hueOff val="153123"/>
              <a:satOff val="-2196"/>
              <a:lumOff val="1280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fr-FR" sz="2400" kern="1200" dirty="0">
            <a:solidFill>
              <a:srgbClr val="0070C0"/>
            </a:solidFill>
          </a:endParaRPr>
        </a:p>
      </dsp:txBody>
      <dsp:txXfrm rot="-5400000">
        <a:off x="0" y="1809570"/>
        <a:ext cx="1038004" cy="444858"/>
      </dsp:txXfrm>
    </dsp:sp>
    <dsp:sp modelId="{619FBE96-2C20-4ED7-B1E2-018B83570C8B}">
      <dsp:nvSpPr>
        <dsp:cNvPr id="0" name=""/>
        <dsp:cNvSpPr/>
      </dsp:nvSpPr>
      <dsp:spPr>
        <a:xfrm rot="5400000">
          <a:off x="3085071" y="-767506"/>
          <a:ext cx="963860" cy="5057995"/>
        </a:xfrm>
        <a:prstGeom prst="round2SameRect">
          <a:avLst/>
        </a:prstGeom>
        <a:solidFill>
          <a:schemeClr val="lt1">
            <a:alpha val="90000"/>
            <a:hueOff val="0"/>
            <a:satOff val="0"/>
            <a:lumOff val="0"/>
            <a:alphaOff val="0"/>
          </a:schemeClr>
        </a:solidFill>
        <a:ln w="25400" cap="flat" cmpd="sng" algn="ctr">
          <a:solidFill>
            <a:schemeClr val="accent1">
              <a:shade val="80000"/>
              <a:hueOff val="153123"/>
              <a:satOff val="-2196"/>
              <a:lumOff val="1280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fr-FR" sz="2400" b="0" u="none" kern="1200" dirty="0">
              <a:solidFill>
                <a:schemeClr val="accent1">
                  <a:lumMod val="75000"/>
                </a:schemeClr>
              </a:solidFill>
              <a:latin typeface="+mj-lt"/>
            </a:rPr>
            <a:t>Sélection 2022 et focus CE40</a:t>
          </a:r>
        </a:p>
      </dsp:txBody>
      <dsp:txXfrm rot="-5400000">
        <a:off x="1038004" y="1326613"/>
        <a:ext cx="5010943" cy="869756"/>
      </dsp:txXfrm>
    </dsp:sp>
    <dsp:sp modelId="{60E5C4E3-4420-41B0-8C78-A84D7DB1E1D3}">
      <dsp:nvSpPr>
        <dsp:cNvPr id="0" name=""/>
        <dsp:cNvSpPr/>
      </dsp:nvSpPr>
      <dsp:spPr>
        <a:xfrm rot="5400000">
          <a:off x="-222429" y="2800403"/>
          <a:ext cx="1482862" cy="1038004"/>
        </a:xfrm>
        <a:prstGeom prst="chevron">
          <a:avLst/>
        </a:prstGeom>
        <a:solidFill>
          <a:schemeClr val="accent1">
            <a:shade val="80000"/>
            <a:hueOff val="306246"/>
            <a:satOff val="-4392"/>
            <a:lumOff val="25615"/>
            <a:alphaOff val="0"/>
          </a:schemeClr>
        </a:solidFill>
        <a:ln w="25400" cap="flat" cmpd="sng" algn="ctr">
          <a:solidFill>
            <a:schemeClr val="accent1">
              <a:shade val="80000"/>
              <a:hueOff val="306246"/>
              <a:satOff val="-4392"/>
              <a:lumOff val="25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fr-FR" sz="2400" kern="1200" dirty="0">
            <a:solidFill>
              <a:srgbClr val="0070C0"/>
            </a:solidFill>
          </a:endParaRPr>
        </a:p>
      </dsp:txBody>
      <dsp:txXfrm rot="-5400000">
        <a:off x="0" y="3096976"/>
        <a:ext cx="1038004" cy="444858"/>
      </dsp:txXfrm>
    </dsp:sp>
    <dsp:sp modelId="{140F052C-6E22-4991-B8A8-4BC78A182022}">
      <dsp:nvSpPr>
        <dsp:cNvPr id="0" name=""/>
        <dsp:cNvSpPr/>
      </dsp:nvSpPr>
      <dsp:spPr>
        <a:xfrm rot="5400000">
          <a:off x="3085071" y="530906"/>
          <a:ext cx="963860" cy="5057995"/>
        </a:xfrm>
        <a:prstGeom prst="round2SameRect">
          <a:avLst/>
        </a:prstGeom>
        <a:solidFill>
          <a:schemeClr val="lt1">
            <a:alpha val="90000"/>
            <a:hueOff val="0"/>
            <a:satOff val="0"/>
            <a:lumOff val="0"/>
            <a:alphaOff val="0"/>
          </a:schemeClr>
        </a:solidFill>
        <a:ln w="25400" cap="flat" cmpd="sng" algn="ctr">
          <a:solidFill>
            <a:schemeClr val="accent1">
              <a:shade val="80000"/>
              <a:hueOff val="306246"/>
              <a:satOff val="-4392"/>
              <a:lumOff val="256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 typeface="Arial" panose="020B0604020202020204" pitchFamily="34" charset="0"/>
            <a:buChar char="•"/>
            <a:tabLst/>
            <a:defRPr/>
          </a:pPr>
          <a:endParaRPr lang="fr-FR" sz="2400" b="1" u="sng" kern="1200" dirty="0">
            <a:solidFill>
              <a:schemeClr val="accent1">
                <a:lumMod val="75000"/>
              </a:schemeClr>
            </a:solidFill>
            <a:latin typeface="+mj-lt"/>
          </a:endParaRPr>
        </a:p>
        <a:p>
          <a:pPr marL="228600" lvl="1" indent="-228600" algn="l" defTabSz="1066800">
            <a:lnSpc>
              <a:spcPct val="90000"/>
            </a:lnSpc>
            <a:spcBef>
              <a:spcPct val="0"/>
            </a:spcBef>
            <a:spcAft>
              <a:spcPct val="15000"/>
            </a:spcAft>
            <a:buChar char="•"/>
          </a:pPr>
          <a:r>
            <a:rPr lang="fr-FR" sz="2400" b="1" u="sng" kern="1200" dirty="0">
              <a:solidFill>
                <a:schemeClr val="accent1">
                  <a:lumMod val="75000"/>
                </a:schemeClr>
              </a:solidFill>
              <a:latin typeface="+mj-lt"/>
            </a:rPr>
            <a:t>Suivi scientifique des projets 2022</a:t>
          </a:r>
        </a:p>
        <a:p>
          <a:pPr marL="228600" lvl="1" indent="-228600" algn="l" defTabSz="1066800">
            <a:lnSpc>
              <a:spcPct val="90000"/>
            </a:lnSpc>
            <a:spcBef>
              <a:spcPct val="0"/>
            </a:spcBef>
            <a:spcAft>
              <a:spcPct val="15000"/>
            </a:spcAft>
            <a:buChar char="•"/>
          </a:pPr>
          <a:endParaRPr lang="fr-FR" sz="2400" b="1" u="sng" kern="1200" dirty="0">
            <a:solidFill>
              <a:schemeClr val="accent1">
                <a:lumMod val="75000"/>
              </a:schemeClr>
            </a:solidFill>
            <a:latin typeface="+mj-lt"/>
          </a:endParaRPr>
        </a:p>
      </dsp:txBody>
      <dsp:txXfrm rot="-5400000">
        <a:off x="1038004" y="2625025"/>
        <a:ext cx="5010943" cy="86975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4301543" cy="339884"/>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sz="quarter" idx="1"/>
          </p:nvPr>
        </p:nvSpPr>
        <p:spPr>
          <a:xfrm>
            <a:off x="5622799" y="0"/>
            <a:ext cx="4301543" cy="339884"/>
          </a:xfrm>
          <a:prstGeom prst="rect">
            <a:avLst/>
          </a:prstGeom>
        </p:spPr>
        <p:txBody>
          <a:bodyPr vert="horz" lIns="91440" tIns="45720" rIns="91440" bIns="45720" rtlCol="0"/>
          <a:lstStyle>
            <a:lvl1pPr algn="r">
              <a:defRPr sz="1200"/>
            </a:lvl1pPr>
          </a:lstStyle>
          <a:p>
            <a:fld id="{D05F8DF3-C872-402E-8E1F-2E13B93E4B29}" type="datetimeFigureOut">
              <a:rPr lang="fr-FR" smtClean="0"/>
              <a:t>27/11/2023</a:t>
            </a:fld>
            <a:endParaRPr lang="fr-FR"/>
          </a:p>
        </p:txBody>
      </p:sp>
      <p:sp>
        <p:nvSpPr>
          <p:cNvPr id="4" name="Espace réservé du pied de page 3"/>
          <p:cNvSpPr>
            <a:spLocks noGrp="1"/>
          </p:cNvSpPr>
          <p:nvPr>
            <p:ph type="ftr" sz="quarter" idx="2"/>
          </p:nvPr>
        </p:nvSpPr>
        <p:spPr>
          <a:xfrm>
            <a:off x="1" y="6456611"/>
            <a:ext cx="4301543" cy="339884"/>
          </a:xfrm>
          <a:prstGeom prst="rect">
            <a:avLst/>
          </a:prstGeom>
        </p:spPr>
        <p:txBody>
          <a:bodyPr vert="horz" lIns="91440" tIns="45720" rIns="91440" bIns="45720" rtlCol="0" anchor="b"/>
          <a:lstStyle>
            <a:lvl1pPr algn="l">
              <a:defRPr sz="1200"/>
            </a:lvl1pPr>
          </a:lstStyle>
          <a:p>
            <a:endParaRPr lang="fr-FR"/>
          </a:p>
        </p:txBody>
      </p:sp>
      <p:sp>
        <p:nvSpPr>
          <p:cNvPr id="6" name="Espace réservé du numéro de diapositive 5">
            <a:extLst>
              <a:ext uri="{FF2B5EF4-FFF2-40B4-BE49-F238E27FC236}">
                <a16:creationId xmlns:a16="http://schemas.microsoft.com/office/drawing/2014/main" id="{EA93E172-975C-4F6F-AF14-C6CCA86182DB}"/>
              </a:ext>
            </a:extLst>
          </p:cNvPr>
          <p:cNvSpPr>
            <a:spLocks noGrp="1"/>
          </p:cNvSpPr>
          <p:nvPr>
            <p:ph type="sldNum" sz="quarter" idx="3"/>
          </p:nvPr>
        </p:nvSpPr>
        <p:spPr>
          <a:xfrm>
            <a:off x="5622925" y="6456363"/>
            <a:ext cx="4302125" cy="341312"/>
          </a:xfrm>
          <a:prstGeom prst="rect">
            <a:avLst/>
          </a:prstGeom>
        </p:spPr>
        <p:txBody>
          <a:bodyPr vert="horz" lIns="91440" tIns="45720" rIns="91440" bIns="45720" rtlCol="0" anchor="b"/>
          <a:lstStyle>
            <a:lvl1pPr algn="r">
              <a:defRPr sz="1200"/>
            </a:lvl1pPr>
          </a:lstStyle>
          <a:p>
            <a:fld id="{6DD1D16D-4435-4FFE-BE84-3D67E767621E}" type="slidenum">
              <a:rPr lang="fr-FR" smtClean="0"/>
              <a:t>‹N°›</a:t>
            </a:fld>
            <a:endParaRPr lang="fr-FR"/>
          </a:p>
        </p:txBody>
      </p:sp>
    </p:spTree>
    <p:extLst>
      <p:ext uri="{BB962C8B-B14F-4D97-AF65-F5344CB8AC3E}">
        <p14:creationId xmlns:p14="http://schemas.microsoft.com/office/powerpoint/2010/main" val="14776157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4301543" cy="339884"/>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5622799" y="0"/>
            <a:ext cx="4301543" cy="339884"/>
          </a:xfrm>
          <a:prstGeom prst="rect">
            <a:avLst/>
          </a:prstGeom>
        </p:spPr>
        <p:txBody>
          <a:bodyPr vert="horz" lIns="91440" tIns="45720" rIns="91440" bIns="45720" rtlCol="0"/>
          <a:lstStyle>
            <a:lvl1pPr algn="r">
              <a:defRPr sz="1200"/>
            </a:lvl1pPr>
          </a:lstStyle>
          <a:p>
            <a:fld id="{055660CD-1F00-48C8-9B21-16FA9CF98DAF}" type="datetimeFigureOut">
              <a:rPr lang="fr-FR" smtClean="0"/>
              <a:t>27/11/2023</a:t>
            </a:fld>
            <a:endParaRPr lang="fr-FR"/>
          </a:p>
        </p:txBody>
      </p:sp>
      <p:sp>
        <p:nvSpPr>
          <p:cNvPr id="4" name="Espace réservé de l'image des diapositives 3"/>
          <p:cNvSpPr>
            <a:spLocks noGrp="1" noRot="1" noChangeAspect="1"/>
          </p:cNvSpPr>
          <p:nvPr>
            <p:ph type="sldImg" idx="2"/>
          </p:nvPr>
        </p:nvSpPr>
        <p:spPr>
          <a:xfrm>
            <a:off x="3263900" y="508645"/>
            <a:ext cx="3398838" cy="25495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992665" y="3228896"/>
            <a:ext cx="7941310" cy="3058954"/>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1" y="6456611"/>
            <a:ext cx="4301543" cy="339884"/>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5622799" y="6456611"/>
            <a:ext cx="4301543" cy="339884"/>
          </a:xfrm>
          <a:prstGeom prst="rect">
            <a:avLst/>
          </a:prstGeom>
        </p:spPr>
        <p:txBody>
          <a:bodyPr vert="horz" lIns="91440" tIns="45720" rIns="91440" bIns="45720" rtlCol="0" anchor="b"/>
          <a:lstStyle>
            <a:lvl1pPr algn="r">
              <a:defRPr sz="1200"/>
            </a:lvl1pPr>
          </a:lstStyle>
          <a:p>
            <a:fld id="{74BB4430-3445-4B8C-8852-F9E760D56EBA}" type="slidenum">
              <a:rPr lang="fr-FR" smtClean="0"/>
              <a:t>‹N°›</a:t>
            </a:fld>
            <a:endParaRPr lang="fr-FR"/>
          </a:p>
        </p:txBody>
      </p:sp>
    </p:spTree>
    <p:extLst>
      <p:ext uri="{BB962C8B-B14F-4D97-AF65-F5344CB8AC3E}">
        <p14:creationId xmlns:p14="http://schemas.microsoft.com/office/powerpoint/2010/main" val="416720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263900" y="508000"/>
            <a:ext cx="3398838" cy="2549525"/>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74BB4430-3445-4B8C-8852-F9E760D56EBA}" type="slidenum">
              <a:rPr lang="fr-FR" smtClean="0"/>
              <a:t>1</a:t>
            </a:fld>
            <a:endParaRPr lang="fr-FR"/>
          </a:p>
        </p:txBody>
      </p:sp>
    </p:spTree>
    <p:extLst>
      <p:ext uri="{BB962C8B-B14F-4D97-AF65-F5344CB8AC3E}">
        <p14:creationId xmlns:p14="http://schemas.microsoft.com/office/powerpoint/2010/main" val="2108100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263900" y="508000"/>
            <a:ext cx="3398838" cy="2549525"/>
          </a:xfrm>
        </p:spPr>
      </p:sp>
      <p:sp>
        <p:nvSpPr>
          <p:cNvPr id="3" name="Espace réservé des notes 2"/>
          <p:cNvSpPr>
            <a:spLocks noGrp="1"/>
          </p:cNvSpPr>
          <p:nvPr>
            <p:ph type="body" idx="1"/>
          </p:nvPr>
        </p:nvSpPr>
        <p:spPr/>
        <p:txBody>
          <a:bodyPr/>
          <a:lstStyle/>
          <a:p>
            <a:r>
              <a:rPr lang="fr-FR" dirty="0"/>
              <a:t>SF</a:t>
            </a:r>
          </a:p>
        </p:txBody>
      </p:sp>
      <p:sp>
        <p:nvSpPr>
          <p:cNvPr id="4" name="Espace réservé du numéro de diapositive 3"/>
          <p:cNvSpPr>
            <a:spLocks noGrp="1"/>
          </p:cNvSpPr>
          <p:nvPr>
            <p:ph type="sldNum" sz="quarter" idx="5"/>
          </p:nvPr>
        </p:nvSpPr>
        <p:spPr/>
        <p:txBody>
          <a:bodyPr/>
          <a:lstStyle/>
          <a:p>
            <a:fld id="{74BB4430-3445-4B8C-8852-F9E760D56EBA}" type="slidenum">
              <a:rPr lang="fr-FR" smtClean="0"/>
              <a:t>11</a:t>
            </a:fld>
            <a:endParaRPr lang="fr-FR"/>
          </a:p>
        </p:txBody>
      </p:sp>
    </p:spTree>
    <p:extLst>
      <p:ext uri="{BB962C8B-B14F-4D97-AF65-F5344CB8AC3E}">
        <p14:creationId xmlns:p14="http://schemas.microsoft.com/office/powerpoint/2010/main" val="3381365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263900" y="508000"/>
            <a:ext cx="3398838" cy="2549525"/>
          </a:xfrm>
        </p:spPr>
      </p:sp>
      <p:sp>
        <p:nvSpPr>
          <p:cNvPr id="3" name="Espace réservé des notes 2"/>
          <p:cNvSpPr>
            <a:spLocks noGrp="1"/>
          </p:cNvSpPr>
          <p:nvPr>
            <p:ph type="body" idx="1"/>
          </p:nvPr>
        </p:nvSpPr>
        <p:spPr/>
        <p:txBody>
          <a:bodyPr/>
          <a:lstStyle/>
          <a:p>
            <a:r>
              <a:rPr lang="fr-FR" dirty="0"/>
              <a:t>GF</a:t>
            </a:r>
          </a:p>
        </p:txBody>
      </p:sp>
      <p:sp>
        <p:nvSpPr>
          <p:cNvPr id="4" name="Espace réservé du numéro de diapositive 3"/>
          <p:cNvSpPr>
            <a:spLocks noGrp="1"/>
          </p:cNvSpPr>
          <p:nvPr>
            <p:ph type="sldNum" sz="quarter" idx="5"/>
          </p:nvPr>
        </p:nvSpPr>
        <p:spPr/>
        <p:txBody>
          <a:bodyPr/>
          <a:lstStyle/>
          <a:p>
            <a:fld id="{74BB4430-3445-4B8C-8852-F9E760D56EBA}" type="slidenum">
              <a:rPr lang="fr-FR" smtClean="0"/>
              <a:t>12</a:t>
            </a:fld>
            <a:endParaRPr lang="fr-FR"/>
          </a:p>
        </p:txBody>
      </p:sp>
    </p:spTree>
    <p:extLst>
      <p:ext uri="{BB962C8B-B14F-4D97-AF65-F5344CB8AC3E}">
        <p14:creationId xmlns:p14="http://schemas.microsoft.com/office/powerpoint/2010/main" val="3742613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263900" y="508000"/>
            <a:ext cx="3398838" cy="2549525"/>
          </a:xfrm>
        </p:spPr>
      </p:sp>
      <p:sp>
        <p:nvSpPr>
          <p:cNvPr id="3" name="Espace réservé des notes 2"/>
          <p:cNvSpPr>
            <a:spLocks noGrp="1"/>
          </p:cNvSpPr>
          <p:nvPr>
            <p:ph type="body" idx="1"/>
          </p:nvPr>
        </p:nvSpPr>
        <p:spPr/>
        <p:txBody>
          <a:bodyPr/>
          <a:lstStyle/>
          <a:p>
            <a:r>
              <a:rPr lang="fr-FR" dirty="0"/>
              <a:t>GF</a:t>
            </a:r>
          </a:p>
        </p:txBody>
      </p:sp>
      <p:sp>
        <p:nvSpPr>
          <p:cNvPr id="4" name="Espace réservé du numéro de diapositive 3"/>
          <p:cNvSpPr>
            <a:spLocks noGrp="1"/>
          </p:cNvSpPr>
          <p:nvPr>
            <p:ph type="sldNum" sz="quarter" idx="5"/>
          </p:nvPr>
        </p:nvSpPr>
        <p:spPr/>
        <p:txBody>
          <a:bodyPr/>
          <a:lstStyle/>
          <a:p>
            <a:fld id="{74BB4430-3445-4B8C-8852-F9E760D56EBA}" type="slidenum">
              <a:rPr lang="fr-FR" smtClean="0"/>
              <a:t>13</a:t>
            </a:fld>
            <a:endParaRPr lang="fr-FR"/>
          </a:p>
        </p:txBody>
      </p:sp>
    </p:spTree>
    <p:extLst>
      <p:ext uri="{BB962C8B-B14F-4D97-AF65-F5344CB8AC3E}">
        <p14:creationId xmlns:p14="http://schemas.microsoft.com/office/powerpoint/2010/main" val="3985202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263900" y="508000"/>
            <a:ext cx="3398838" cy="2549525"/>
          </a:xfrm>
        </p:spPr>
      </p:sp>
      <p:sp>
        <p:nvSpPr>
          <p:cNvPr id="3" name="Espace réservé des notes 2"/>
          <p:cNvSpPr>
            <a:spLocks noGrp="1"/>
          </p:cNvSpPr>
          <p:nvPr>
            <p:ph type="body" idx="1"/>
          </p:nvPr>
        </p:nvSpPr>
        <p:spPr/>
        <p:txBody>
          <a:bodyPr/>
          <a:lstStyle/>
          <a:p>
            <a:r>
              <a:rPr lang="fr-FR" dirty="0"/>
              <a:t>GF</a:t>
            </a:r>
          </a:p>
        </p:txBody>
      </p:sp>
      <p:sp>
        <p:nvSpPr>
          <p:cNvPr id="4" name="Espace réservé du numéro de diapositive 3"/>
          <p:cNvSpPr>
            <a:spLocks noGrp="1"/>
          </p:cNvSpPr>
          <p:nvPr>
            <p:ph type="sldNum" sz="quarter" idx="5"/>
          </p:nvPr>
        </p:nvSpPr>
        <p:spPr/>
        <p:txBody>
          <a:bodyPr/>
          <a:lstStyle/>
          <a:p>
            <a:fld id="{74BB4430-3445-4B8C-8852-F9E760D56EBA}" type="slidenum">
              <a:rPr lang="fr-FR" smtClean="0"/>
              <a:t>14</a:t>
            </a:fld>
            <a:endParaRPr lang="fr-FR"/>
          </a:p>
        </p:txBody>
      </p:sp>
    </p:spTree>
    <p:extLst>
      <p:ext uri="{BB962C8B-B14F-4D97-AF65-F5344CB8AC3E}">
        <p14:creationId xmlns:p14="http://schemas.microsoft.com/office/powerpoint/2010/main" val="2748391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263900" y="508000"/>
            <a:ext cx="3398838" cy="2549525"/>
          </a:xfrm>
        </p:spPr>
      </p:sp>
      <p:sp>
        <p:nvSpPr>
          <p:cNvPr id="3" name="Espace réservé des notes 2"/>
          <p:cNvSpPr>
            <a:spLocks noGrp="1"/>
          </p:cNvSpPr>
          <p:nvPr>
            <p:ph type="body" idx="1"/>
          </p:nvPr>
        </p:nvSpPr>
        <p:spPr/>
        <p:txBody>
          <a:bodyPr/>
          <a:lstStyle/>
          <a:p>
            <a:r>
              <a:rPr lang="fr-FR" dirty="0"/>
              <a:t>GF</a:t>
            </a:r>
          </a:p>
        </p:txBody>
      </p:sp>
      <p:sp>
        <p:nvSpPr>
          <p:cNvPr id="4" name="Espace réservé du numéro de diapositive 3"/>
          <p:cNvSpPr>
            <a:spLocks noGrp="1"/>
          </p:cNvSpPr>
          <p:nvPr>
            <p:ph type="sldNum" sz="quarter" idx="5"/>
          </p:nvPr>
        </p:nvSpPr>
        <p:spPr/>
        <p:txBody>
          <a:bodyPr/>
          <a:lstStyle/>
          <a:p>
            <a:fld id="{74BB4430-3445-4B8C-8852-F9E760D56EBA}" type="slidenum">
              <a:rPr lang="fr-FR" smtClean="0"/>
              <a:t>15</a:t>
            </a:fld>
            <a:endParaRPr lang="fr-FR"/>
          </a:p>
        </p:txBody>
      </p:sp>
    </p:spTree>
    <p:extLst>
      <p:ext uri="{BB962C8B-B14F-4D97-AF65-F5344CB8AC3E}">
        <p14:creationId xmlns:p14="http://schemas.microsoft.com/office/powerpoint/2010/main" val="464963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263900" y="508000"/>
            <a:ext cx="3398838" cy="2549525"/>
          </a:xfrm>
        </p:spPr>
      </p:sp>
      <p:sp>
        <p:nvSpPr>
          <p:cNvPr id="3" name="Espace réservé des notes 2"/>
          <p:cNvSpPr>
            <a:spLocks noGrp="1"/>
          </p:cNvSpPr>
          <p:nvPr>
            <p:ph type="body" idx="1"/>
          </p:nvPr>
        </p:nvSpPr>
        <p:spPr/>
        <p:txBody>
          <a:bodyPr/>
          <a:lstStyle/>
          <a:p>
            <a:r>
              <a:rPr lang="fr-FR" dirty="0"/>
              <a:t>GF</a:t>
            </a:r>
          </a:p>
        </p:txBody>
      </p:sp>
      <p:sp>
        <p:nvSpPr>
          <p:cNvPr id="4" name="Espace réservé du numéro de diapositive 3"/>
          <p:cNvSpPr>
            <a:spLocks noGrp="1"/>
          </p:cNvSpPr>
          <p:nvPr>
            <p:ph type="sldNum" sz="quarter" idx="5"/>
          </p:nvPr>
        </p:nvSpPr>
        <p:spPr/>
        <p:txBody>
          <a:bodyPr/>
          <a:lstStyle/>
          <a:p>
            <a:fld id="{74BB4430-3445-4B8C-8852-F9E760D56EBA}" type="slidenum">
              <a:rPr lang="fr-FR" smtClean="0"/>
              <a:t>16</a:t>
            </a:fld>
            <a:endParaRPr lang="fr-FR"/>
          </a:p>
        </p:txBody>
      </p:sp>
    </p:spTree>
    <p:extLst>
      <p:ext uri="{BB962C8B-B14F-4D97-AF65-F5344CB8AC3E}">
        <p14:creationId xmlns:p14="http://schemas.microsoft.com/office/powerpoint/2010/main" val="833280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263900" y="508000"/>
            <a:ext cx="3398838" cy="2549525"/>
          </a:xfrm>
        </p:spPr>
      </p:sp>
      <p:sp>
        <p:nvSpPr>
          <p:cNvPr id="3" name="Espace réservé des notes 2"/>
          <p:cNvSpPr>
            <a:spLocks noGrp="1"/>
          </p:cNvSpPr>
          <p:nvPr>
            <p:ph type="body" idx="1"/>
          </p:nvPr>
        </p:nvSpPr>
        <p:spPr/>
        <p:txBody>
          <a:bodyPr/>
          <a:lstStyle/>
          <a:p>
            <a:r>
              <a:rPr lang="fr-FR" dirty="0"/>
              <a:t>GF</a:t>
            </a:r>
          </a:p>
        </p:txBody>
      </p:sp>
      <p:sp>
        <p:nvSpPr>
          <p:cNvPr id="4" name="Espace réservé du numéro de diapositive 3"/>
          <p:cNvSpPr>
            <a:spLocks noGrp="1"/>
          </p:cNvSpPr>
          <p:nvPr>
            <p:ph type="sldNum" sz="quarter" idx="5"/>
          </p:nvPr>
        </p:nvSpPr>
        <p:spPr/>
        <p:txBody>
          <a:bodyPr/>
          <a:lstStyle/>
          <a:p>
            <a:fld id="{74BB4430-3445-4B8C-8852-F9E760D56EBA}" type="slidenum">
              <a:rPr lang="fr-FR" smtClean="0"/>
              <a:t>17</a:t>
            </a:fld>
            <a:endParaRPr lang="fr-FR"/>
          </a:p>
        </p:txBody>
      </p:sp>
    </p:spTree>
    <p:extLst>
      <p:ext uri="{BB962C8B-B14F-4D97-AF65-F5344CB8AC3E}">
        <p14:creationId xmlns:p14="http://schemas.microsoft.com/office/powerpoint/2010/main" val="2735354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263900" y="508000"/>
            <a:ext cx="3398838" cy="2549525"/>
          </a:xfrm>
        </p:spPr>
      </p:sp>
      <p:sp>
        <p:nvSpPr>
          <p:cNvPr id="3" name="Espace réservé des notes 2"/>
          <p:cNvSpPr>
            <a:spLocks noGrp="1"/>
          </p:cNvSpPr>
          <p:nvPr>
            <p:ph type="body" idx="1"/>
          </p:nvPr>
        </p:nvSpPr>
        <p:spPr/>
        <p:txBody>
          <a:bodyPr/>
          <a:lstStyle/>
          <a:p>
            <a:r>
              <a:rPr lang="fr-FR" dirty="0"/>
              <a:t>GF</a:t>
            </a:r>
          </a:p>
        </p:txBody>
      </p:sp>
      <p:sp>
        <p:nvSpPr>
          <p:cNvPr id="4" name="Espace réservé du numéro de diapositive 3"/>
          <p:cNvSpPr>
            <a:spLocks noGrp="1"/>
          </p:cNvSpPr>
          <p:nvPr>
            <p:ph type="sldNum" sz="quarter" idx="5"/>
          </p:nvPr>
        </p:nvSpPr>
        <p:spPr/>
        <p:txBody>
          <a:bodyPr/>
          <a:lstStyle/>
          <a:p>
            <a:fld id="{74BB4430-3445-4B8C-8852-F9E760D56EBA}" type="slidenum">
              <a:rPr lang="fr-FR" smtClean="0"/>
              <a:t>18</a:t>
            </a:fld>
            <a:endParaRPr lang="fr-FR"/>
          </a:p>
        </p:txBody>
      </p:sp>
    </p:spTree>
    <p:extLst>
      <p:ext uri="{BB962C8B-B14F-4D97-AF65-F5344CB8AC3E}">
        <p14:creationId xmlns:p14="http://schemas.microsoft.com/office/powerpoint/2010/main" val="2322677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263900" y="508000"/>
            <a:ext cx="3398838" cy="2549525"/>
          </a:xfrm>
        </p:spPr>
      </p:sp>
      <p:sp>
        <p:nvSpPr>
          <p:cNvPr id="3" name="Espace réservé des notes 2"/>
          <p:cNvSpPr>
            <a:spLocks noGrp="1"/>
          </p:cNvSpPr>
          <p:nvPr>
            <p:ph type="body" idx="1"/>
          </p:nvPr>
        </p:nvSpPr>
        <p:spPr/>
        <p:txBody>
          <a:bodyPr/>
          <a:lstStyle/>
          <a:p>
            <a:r>
              <a:rPr lang="fr-FR" dirty="0"/>
              <a:t>GC</a:t>
            </a:r>
          </a:p>
        </p:txBody>
      </p:sp>
      <p:sp>
        <p:nvSpPr>
          <p:cNvPr id="4" name="Espace réservé du numéro de diapositive 3"/>
          <p:cNvSpPr>
            <a:spLocks noGrp="1"/>
          </p:cNvSpPr>
          <p:nvPr>
            <p:ph type="sldNum" sz="quarter" idx="5"/>
          </p:nvPr>
        </p:nvSpPr>
        <p:spPr/>
        <p:txBody>
          <a:bodyPr/>
          <a:lstStyle/>
          <a:p>
            <a:fld id="{74BB4430-3445-4B8C-8852-F9E760D56EBA}" type="slidenum">
              <a:rPr lang="fr-FR" smtClean="0"/>
              <a:t>19</a:t>
            </a:fld>
            <a:endParaRPr lang="fr-FR"/>
          </a:p>
        </p:txBody>
      </p:sp>
    </p:spTree>
    <p:extLst>
      <p:ext uri="{BB962C8B-B14F-4D97-AF65-F5344CB8AC3E}">
        <p14:creationId xmlns:p14="http://schemas.microsoft.com/office/powerpoint/2010/main" val="564688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263900" y="508000"/>
            <a:ext cx="3398838" cy="2549525"/>
          </a:xfrm>
        </p:spPr>
      </p:sp>
      <p:sp>
        <p:nvSpPr>
          <p:cNvPr id="3" name="Espace réservé des notes 2"/>
          <p:cNvSpPr>
            <a:spLocks noGrp="1"/>
          </p:cNvSpPr>
          <p:nvPr>
            <p:ph type="body" idx="1"/>
          </p:nvPr>
        </p:nvSpPr>
        <p:spPr/>
        <p:txBody>
          <a:bodyPr/>
          <a:lstStyle/>
          <a:p>
            <a:r>
              <a:rPr lang="fr-FR" dirty="0"/>
              <a:t>GC</a:t>
            </a:r>
          </a:p>
        </p:txBody>
      </p:sp>
      <p:sp>
        <p:nvSpPr>
          <p:cNvPr id="4" name="Espace réservé du numéro de diapositive 3"/>
          <p:cNvSpPr>
            <a:spLocks noGrp="1"/>
          </p:cNvSpPr>
          <p:nvPr>
            <p:ph type="sldNum" sz="quarter" idx="5"/>
          </p:nvPr>
        </p:nvSpPr>
        <p:spPr/>
        <p:txBody>
          <a:bodyPr/>
          <a:lstStyle/>
          <a:p>
            <a:fld id="{74BB4430-3445-4B8C-8852-F9E760D56EBA}" type="slidenum">
              <a:rPr lang="fr-FR" smtClean="0"/>
              <a:t>20</a:t>
            </a:fld>
            <a:endParaRPr lang="fr-FR"/>
          </a:p>
        </p:txBody>
      </p:sp>
    </p:spTree>
    <p:extLst>
      <p:ext uri="{BB962C8B-B14F-4D97-AF65-F5344CB8AC3E}">
        <p14:creationId xmlns:p14="http://schemas.microsoft.com/office/powerpoint/2010/main" val="2935519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263900" y="508000"/>
            <a:ext cx="3398838" cy="2549525"/>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74BB4430-3445-4B8C-8852-F9E760D56EBA}" type="slidenum">
              <a:rPr lang="fr-FR" smtClean="0"/>
              <a:t>2</a:t>
            </a:fld>
            <a:endParaRPr lang="fr-FR"/>
          </a:p>
        </p:txBody>
      </p:sp>
    </p:spTree>
    <p:extLst>
      <p:ext uri="{BB962C8B-B14F-4D97-AF65-F5344CB8AC3E}">
        <p14:creationId xmlns:p14="http://schemas.microsoft.com/office/powerpoint/2010/main" val="3145901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263900" y="508000"/>
            <a:ext cx="3398838" cy="2549525"/>
          </a:xfrm>
        </p:spPr>
      </p:sp>
      <p:sp>
        <p:nvSpPr>
          <p:cNvPr id="3" name="Espace réservé des notes 2"/>
          <p:cNvSpPr>
            <a:spLocks noGrp="1"/>
          </p:cNvSpPr>
          <p:nvPr>
            <p:ph type="body" idx="1"/>
          </p:nvPr>
        </p:nvSpPr>
        <p:spPr/>
        <p:txBody>
          <a:bodyPr/>
          <a:lstStyle/>
          <a:p>
            <a:r>
              <a:rPr lang="fr-FR" dirty="0"/>
              <a:t>GC</a:t>
            </a:r>
          </a:p>
        </p:txBody>
      </p:sp>
      <p:sp>
        <p:nvSpPr>
          <p:cNvPr id="4" name="Espace réservé du numéro de diapositive 3"/>
          <p:cNvSpPr>
            <a:spLocks noGrp="1"/>
          </p:cNvSpPr>
          <p:nvPr>
            <p:ph type="sldNum" sz="quarter" idx="5"/>
          </p:nvPr>
        </p:nvSpPr>
        <p:spPr/>
        <p:txBody>
          <a:bodyPr/>
          <a:lstStyle/>
          <a:p>
            <a:fld id="{74BB4430-3445-4B8C-8852-F9E760D56EBA}" type="slidenum">
              <a:rPr lang="fr-FR" smtClean="0"/>
              <a:t>22</a:t>
            </a:fld>
            <a:endParaRPr lang="fr-FR"/>
          </a:p>
        </p:txBody>
      </p:sp>
    </p:spTree>
    <p:extLst>
      <p:ext uri="{BB962C8B-B14F-4D97-AF65-F5344CB8AC3E}">
        <p14:creationId xmlns:p14="http://schemas.microsoft.com/office/powerpoint/2010/main" val="2024593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263900" y="508000"/>
            <a:ext cx="3398838" cy="2549525"/>
          </a:xfrm>
        </p:spPr>
      </p:sp>
      <p:sp>
        <p:nvSpPr>
          <p:cNvPr id="3" name="Espace réservé des notes 2"/>
          <p:cNvSpPr>
            <a:spLocks noGrp="1"/>
          </p:cNvSpPr>
          <p:nvPr>
            <p:ph type="body" idx="1"/>
          </p:nvPr>
        </p:nvSpPr>
        <p:spPr/>
        <p:txBody>
          <a:bodyPr/>
          <a:lstStyle/>
          <a:p>
            <a:r>
              <a:rPr lang="fr-FR" dirty="0"/>
              <a:t>GC</a:t>
            </a:r>
          </a:p>
        </p:txBody>
      </p:sp>
      <p:sp>
        <p:nvSpPr>
          <p:cNvPr id="4" name="Espace réservé du numéro de diapositive 3"/>
          <p:cNvSpPr>
            <a:spLocks noGrp="1"/>
          </p:cNvSpPr>
          <p:nvPr>
            <p:ph type="sldNum" sz="quarter" idx="5"/>
          </p:nvPr>
        </p:nvSpPr>
        <p:spPr/>
        <p:txBody>
          <a:bodyPr/>
          <a:lstStyle/>
          <a:p>
            <a:fld id="{74BB4430-3445-4B8C-8852-F9E760D56EBA}" type="slidenum">
              <a:rPr lang="fr-FR" smtClean="0"/>
              <a:t>23</a:t>
            </a:fld>
            <a:endParaRPr lang="fr-FR"/>
          </a:p>
        </p:txBody>
      </p:sp>
    </p:spTree>
    <p:extLst>
      <p:ext uri="{BB962C8B-B14F-4D97-AF65-F5344CB8AC3E}">
        <p14:creationId xmlns:p14="http://schemas.microsoft.com/office/powerpoint/2010/main" val="1089145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263900" y="508000"/>
            <a:ext cx="3398838" cy="2549525"/>
          </a:xfrm>
        </p:spPr>
      </p:sp>
      <p:sp>
        <p:nvSpPr>
          <p:cNvPr id="3" name="Espace réservé des notes 2"/>
          <p:cNvSpPr>
            <a:spLocks noGrp="1"/>
          </p:cNvSpPr>
          <p:nvPr>
            <p:ph type="body" idx="1"/>
          </p:nvPr>
        </p:nvSpPr>
        <p:spPr/>
        <p:txBody>
          <a:bodyPr/>
          <a:lstStyle/>
          <a:p>
            <a:r>
              <a:rPr lang="fr-FR" dirty="0"/>
              <a:t>GC</a:t>
            </a:r>
          </a:p>
        </p:txBody>
      </p:sp>
      <p:sp>
        <p:nvSpPr>
          <p:cNvPr id="4" name="Espace réservé du numéro de diapositive 3"/>
          <p:cNvSpPr>
            <a:spLocks noGrp="1"/>
          </p:cNvSpPr>
          <p:nvPr>
            <p:ph type="sldNum" sz="quarter" idx="5"/>
          </p:nvPr>
        </p:nvSpPr>
        <p:spPr/>
        <p:txBody>
          <a:bodyPr/>
          <a:lstStyle/>
          <a:p>
            <a:fld id="{74BB4430-3445-4B8C-8852-F9E760D56EBA}" type="slidenum">
              <a:rPr lang="fr-FR" smtClean="0"/>
              <a:t>24</a:t>
            </a:fld>
            <a:endParaRPr lang="fr-FR"/>
          </a:p>
        </p:txBody>
      </p:sp>
    </p:spTree>
    <p:extLst>
      <p:ext uri="{BB962C8B-B14F-4D97-AF65-F5344CB8AC3E}">
        <p14:creationId xmlns:p14="http://schemas.microsoft.com/office/powerpoint/2010/main" val="2935519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263900" y="508000"/>
            <a:ext cx="3398838" cy="2549525"/>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4BB4430-3445-4B8C-8852-F9E760D56EBA}" type="slidenum">
              <a:rPr lang="fr-FR" smtClean="0"/>
              <a:t>28</a:t>
            </a:fld>
            <a:endParaRPr lang="fr-FR"/>
          </a:p>
        </p:txBody>
      </p:sp>
    </p:spTree>
    <p:extLst>
      <p:ext uri="{BB962C8B-B14F-4D97-AF65-F5344CB8AC3E}">
        <p14:creationId xmlns:p14="http://schemas.microsoft.com/office/powerpoint/2010/main" val="426251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263900" y="508000"/>
            <a:ext cx="3398838" cy="2549525"/>
          </a:xfrm>
        </p:spPr>
      </p:sp>
      <p:sp>
        <p:nvSpPr>
          <p:cNvPr id="3" name="Espace réservé des notes 2"/>
          <p:cNvSpPr>
            <a:spLocks noGrp="1"/>
          </p:cNvSpPr>
          <p:nvPr>
            <p:ph type="body" idx="1"/>
          </p:nvPr>
        </p:nvSpPr>
        <p:spPr/>
        <p:txBody>
          <a:bodyPr/>
          <a:lstStyle/>
          <a:p>
            <a:r>
              <a:rPr lang="fr-FR" dirty="0"/>
              <a:t>L’outil actuellement en développement pour le suivi scientifique ANR proposera </a:t>
            </a:r>
            <a:r>
              <a:rPr lang="fr-FR"/>
              <a:t>aux porteurs de </a:t>
            </a:r>
            <a:r>
              <a:rPr lang="fr-FR" dirty="0"/>
              <a:t>renseigner, à tout moment, les avancées du projet. Les informations saisies au fil de l’eau seront restituées dans le formulaire de compte rendu final qu’il suffira d’ajuster pour générer le livrable attendu par l’ANR. L’outil a l’avantage de récupérer automatiquement les données « administratives » des projets provenant du SIM et les références des productions issues du projet par le portail HAL*.</a:t>
            </a:r>
          </a:p>
          <a:p>
            <a:endParaRPr lang="fr-FR" dirty="0"/>
          </a:p>
          <a:p>
            <a:r>
              <a:rPr lang="fr-FR" dirty="0"/>
              <a:t>*Bien référencer ses productions dans HAL (code décision projet dans </a:t>
            </a:r>
            <a:r>
              <a:rPr lang="fr-FR" dirty="0" err="1"/>
              <a:t>publi</a:t>
            </a:r>
            <a:r>
              <a:rPr lang="fr-FR" dirty="0"/>
              <a:t>), intro à politique science ouverte ?</a:t>
            </a:r>
          </a:p>
        </p:txBody>
      </p:sp>
      <p:sp>
        <p:nvSpPr>
          <p:cNvPr id="4" name="Espace réservé du numéro de diapositive 3"/>
          <p:cNvSpPr>
            <a:spLocks noGrp="1"/>
          </p:cNvSpPr>
          <p:nvPr>
            <p:ph type="sldNum" sz="quarter" idx="5"/>
          </p:nvPr>
        </p:nvSpPr>
        <p:spPr/>
        <p:txBody>
          <a:bodyPr/>
          <a:lstStyle/>
          <a:p>
            <a:fld id="{A925A0BE-7575-4B4E-8A79-5F19B764897E}" type="slidenum">
              <a:rPr lang="fr-FR" smtClean="0"/>
              <a:t>32</a:t>
            </a:fld>
            <a:endParaRPr lang="fr-FR"/>
          </a:p>
        </p:txBody>
      </p:sp>
    </p:spTree>
    <p:extLst>
      <p:ext uri="{BB962C8B-B14F-4D97-AF65-F5344CB8AC3E}">
        <p14:creationId xmlns:p14="http://schemas.microsoft.com/office/powerpoint/2010/main" val="3807252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e l'image des diapositives 1">
            <a:extLst>
              <a:ext uri="{FF2B5EF4-FFF2-40B4-BE49-F238E27FC236}">
                <a16:creationId xmlns:a16="http://schemas.microsoft.com/office/drawing/2014/main" id="{D3CEE7DB-900E-3349-CE37-FDEBECB34A4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Espace réservé des notes 2">
            <a:extLst>
              <a:ext uri="{FF2B5EF4-FFF2-40B4-BE49-F238E27FC236}">
                <a16:creationId xmlns:a16="http://schemas.microsoft.com/office/drawing/2014/main" id="{88CB9AAE-EE6D-AA6D-A149-9A465408D3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t>Quelques définitions autour des revues : </a:t>
            </a:r>
          </a:p>
          <a:p>
            <a:pPr eaLnBrk="1" hangingPunct="1"/>
            <a:r>
              <a:rPr lang="fr-FR" altLang="fr-FR" b="1"/>
              <a:t>Revue Hybride </a:t>
            </a:r>
            <a:r>
              <a:rPr lang="fr-FR" altLang="fr-FR"/>
              <a:t>: Revue accessible uniquement sous abonnement, mais dans laquelle un auteur est libre de publier ses travaux en libre accès, moyennant le versement de frais de publication supplémentaires. (source: https://openaccess.univ-rennes1.fr/les-revues-hybrides)</a:t>
            </a:r>
          </a:p>
          <a:p>
            <a:pPr eaLnBrk="1" hangingPunct="1"/>
            <a:r>
              <a:rPr lang="fr-FR" altLang="fr-FR"/>
              <a:t>•</a:t>
            </a:r>
            <a:r>
              <a:rPr lang="fr-FR" altLang="fr-FR" b="1"/>
              <a:t>Revue nativement en accès ouvert</a:t>
            </a:r>
            <a:r>
              <a:rPr lang="fr-FR" altLang="fr-FR"/>
              <a:t>: Revue qui met ses articles en ligne immédiatement à la disposition du lecteur sans obstacles financiers, juridiques ou techniques autres que ceux indissociables de l'accès à l'internet lui-même.</a:t>
            </a:r>
          </a:p>
          <a:p>
            <a:pPr eaLnBrk="1" hangingPunct="1"/>
            <a:r>
              <a:rPr lang="fr-FR" altLang="fr-FR"/>
              <a:t>•</a:t>
            </a:r>
            <a:r>
              <a:rPr lang="fr-FR" altLang="fr-FR" b="1"/>
              <a:t>Revue Diamant : </a:t>
            </a:r>
            <a:r>
              <a:rPr lang="fr-FR" altLang="fr-FR"/>
              <a:t>Revue diffusée selon le modèle diamant de l'accès ouvert, c’est-à-dire gratuite pour les lecteurs et les auteurs.</a:t>
            </a:r>
          </a:p>
          <a:p>
            <a:pPr eaLnBrk="1" hangingPunct="1"/>
            <a:r>
              <a:rPr lang="fr-FR" altLang="fr-FR"/>
              <a:t>Une url intéressante avec des définitions autour de la science ouverte : </a:t>
            </a:r>
          </a:p>
          <a:p>
            <a:pPr eaLnBrk="1" hangingPunct="1"/>
            <a:r>
              <a:rPr lang="en-US" altLang="fr-FR"/>
              <a:t>https://www.loterre.fr/skosmos/TSO/fr/page/-RN1XP625-F </a:t>
            </a:r>
            <a:endParaRPr lang="fr-FR" altLang="fr-FR"/>
          </a:p>
          <a:p>
            <a:pPr eaLnBrk="1" hangingPunct="1"/>
            <a:r>
              <a:rPr lang="fr-FR" altLang="fr-FR"/>
              <a:t>Les </a:t>
            </a:r>
            <a:r>
              <a:rPr lang="fr-FR" altLang="fr-FR" b="1"/>
              <a:t>dépenses éligibles concernant les publications </a:t>
            </a:r>
            <a:r>
              <a:rPr lang="fr-FR" altLang="fr-FR"/>
              <a:t>(APC = Article Processing Charges):</a:t>
            </a:r>
          </a:p>
          <a:p>
            <a:pPr eaLnBrk="1" hangingPunct="1"/>
            <a:r>
              <a:rPr lang="fr-FR" altLang="fr-FR"/>
              <a:t>•Les coûts de publication (dont les APC) constituent des dépenses éligibles, hors revues hybrides.</a:t>
            </a:r>
          </a:p>
          <a:p>
            <a:pPr eaLnBrk="1" hangingPunct="1"/>
            <a:endParaRPr lang="fr-FR" altLang="fr-FR"/>
          </a:p>
          <a:p>
            <a:pPr eaLnBrk="1" hangingPunct="1"/>
            <a:r>
              <a:rPr lang="fr-FR" altLang="fr-FR"/>
              <a:t>Plus d’infos sur les dépenses éligibles (la fiche sera mis à jour avec les coûts science ouverte prochainement https://anr.fr/fr/rf/fiche-couts/) : </a:t>
            </a:r>
          </a:p>
          <a:p>
            <a:pPr eaLnBrk="1" hangingPunct="1"/>
            <a:r>
              <a:rPr lang="en-US" altLang="fr-FR" b="1"/>
              <a:t>Fiche n°3 </a:t>
            </a:r>
            <a:endParaRPr lang="fr-FR" altLang="fr-FR"/>
          </a:p>
          <a:p>
            <a:pPr eaLnBrk="1" hangingPunct="1"/>
            <a:r>
              <a:rPr lang="en-US" altLang="fr-FR" b="1"/>
              <a:t>LES COÛTS ADMISSIBLES </a:t>
            </a:r>
            <a:endParaRPr lang="fr-FR" altLang="fr-FR"/>
          </a:p>
          <a:p>
            <a:pPr eaLnBrk="1" hangingPunct="1"/>
            <a:r>
              <a:rPr lang="fr-FR" altLang="fr-FR"/>
              <a:t>Définition : </a:t>
            </a:r>
            <a:r>
              <a:rPr lang="fr-FR" altLang="fr-FR" b="1"/>
              <a:t>STM : </a:t>
            </a:r>
            <a:r>
              <a:rPr lang="en-US" altLang="fr-FR"/>
              <a:t>sciences, techniques et médecine </a:t>
            </a:r>
          </a:p>
          <a:p>
            <a:pPr eaLnBrk="1" hangingPunct="1"/>
            <a:endParaRPr lang="en-US" altLang="fr-FR"/>
          </a:p>
          <a:p>
            <a:pPr eaLnBrk="1" hangingPunct="1"/>
            <a:r>
              <a:rPr lang="en-US" altLang="fr-FR" b="1"/>
              <a:t>Stratégie de non-cession des droits </a:t>
            </a:r>
            <a:r>
              <a:rPr lang="en-US" altLang="fr-FR"/>
              <a:t>: le lien hypertexte mène vers un guide + FAQ à destination des chercheuses et chercheurs. Guide élaboré par le Collège Publications du Comité pour la Science Ouverte.</a:t>
            </a:r>
            <a:endParaRPr lang="fr-FR" altLang="fr-FR"/>
          </a:p>
          <a:p>
            <a:endParaRPr lang="fr-FR" altLang="fr-FR"/>
          </a:p>
        </p:txBody>
      </p:sp>
      <p:sp>
        <p:nvSpPr>
          <p:cNvPr id="8196" name="Espace réservé du numéro de diapositive 3">
            <a:extLst>
              <a:ext uri="{FF2B5EF4-FFF2-40B4-BE49-F238E27FC236}">
                <a16:creationId xmlns:a16="http://schemas.microsoft.com/office/drawing/2014/main" id="{2A67F414-BFB3-42F1-CD7D-A737D7D320E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fld id="{DE9156D8-370C-4393-8EC1-B24ED0F5EFAC}" type="slidenum">
              <a:rPr lang="fr-FR" altLang="fr-FR">
                <a:latin typeface="Calibri" panose="020F0502020204030204" pitchFamily="34" charset="0"/>
              </a:rPr>
              <a:pPr/>
              <a:t>38</a:t>
            </a:fld>
            <a:endParaRPr lang="fr-FR" altLang="fr-FR">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e l'image des diapositives 1">
            <a:extLst>
              <a:ext uri="{FF2B5EF4-FFF2-40B4-BE49-F238E27FC236}">
                <a16:creationId xmlns:a16="http://schemas.microsoft.com/office/drawing/2014/main" id="{633A25EE-DE2A-AC20-9E3C-A3627934A91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Espace réservé des notes 2">
            <a:extLst>
              <a:ext uri="{FF2B5EF4-FFF2-40B4-BE49-F238E27FC236}">
                <a16:creationId xmlns:a16="http://schemas.microsoft.com/office/drawing/2014/main" id="{7E39054B-FC2C-2B13-3B9F-71C04440EE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fr-FR" altLang="fr-FR"/>
              <a:t>Le modèle ANR se compose de 6 rubriques déclinées ensuite en questions pour une plus grande </a:t>
            </a:r>
            <a:r>
              <a:rPr lang="en-US" altLang="fr-FR"/>
              <a:t>compréhension et facilité d’utilisation :</a:t>
            </a:r>
            <a:endParaRPr lang="fr-FR" altLang="fr-FR"/>
          </a:p>
          <a:p>
            <a:pPr eaLnBrk="1" hangingPunct="1"/>
            <a:endParaRPr lang="en-US" altLang="fr-FR"/>
          </a:p>
          <a:p>
            <a:pPr eaLnBrk="1" hangingPunct="1"/>
            <a:r>
              <a:rPr lang="en-US" altLang="fr-FR"/>
              <a:t>1.Informations générales</a:t>
            </a:r>
            <a:endParaRPr lang="fr-FR" altLang="fr-FR"/>
          </a:p>
          <a:p>
            <a:pPr eaLnBrk="1" hangingPunct="1"/>
            <a:r>
              <a:rPr lang="fr-FR" altLang="fr-FR"/>
              <a:t>2.Description des données -collecte ou réutilisation de données existantes</a:t>
            </a:r>
          </a:p>
          <a:p>
            <a:pPr eaLnBrk="1" hangingPunct="1"/>
            <a:r>
              <a:rPr lang="fr-FR" altLang="fr-FR"/>
              <a:t>3.Documentation et qualité des données</a:t>
            </a:r>
          </a:p>
          <a:p>
            <a:pPr eaLnBrk="1" hangingPunct="1"/>
            <a:r>
              <a:rPr lang="fr-FR" altLang="fr-FR"/>
              <a:t>4.Stockage et sauvegarde pendant le processus de recherche </a:t>
            </a:r>
          </a:p>
          <a:p>
            <a:pPr eaLnBrk="1" hangingPunct="1"/>
            <a:r>
              <a:rPr lang="fr-FR" altLang="fr-FR"/>
              <a:t>5.Exigences légales et éthiques, codes de conduite </a:t>
            </a:r>
          </a:p>
          <a:p>
            <a:pPr eaLnBrk="1" hangingPunct="1"/>
            <a:r>
              <a:rPr lang="fr-FR" altLang="fr-FR"/>
              <a:t>6.Partage des données et conservation à long terme</a:t>
            </a:r>
          </a:p>
          <a:p>
            <a:pPr eaLnBrk="1" hangingPunct="1"/>
            <a:r>
              <a:rPr lang="fr-FR" altLang="fr-FR"/>
              <a:t>7.Responsabilités et ressources en matière de gestion des données</a:t>
            </a:r>
          </a:p>
          <a:p>
            <a:endParaRPr lang="fr-FR" altLang="fr-FR"/>
          </a:p>
        </p:txBody>
      </p:sp>
      <p:sp>
        <p:nvSpPr>
          <p:cNvPr id="10244" name="Espace réservé du numéro de diapositive 3">
            <a:extLst>
              <a:ext uri="{FF2B5EF4-FFF2-40B4-BE49-F238E27FC236}">
                <a16:creationId xmlns:a16="http://schemas.microsoft.com/office/drawing/2014/main" id="{6AA312A5-C923-7F6D-70BD-36B949BBF25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fld id="{87F0E941-588D-4EBC-BA8B-7E0A81A5B355}" type="slidenum">
              <a:rPr lang="fr-FR" altLang="fr-FR">
                <a:latin typeface="Calibri" panose="020F0502020204030204" pitchFamily="34" charset="0"/>
              </a:rPr>
              <a:pPr/>
              <a:t>39</a:t>
            </a:fld>
            <a:endParaRPr lang="fr-FR" altLang="fr-FR">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263900" y="508000"/>
            <a:ext cx="3398838" cy="2549525"/>
          </a:xfrm>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74BB4430-3445-4B8C-8852-F9E760D56EBA}" type="slidenum">
              <a:rPr lang="fr-FR" smtClean="0"/>
              <a:t>3</a:t>
            </a:fld>
            <a:endParaRPr lang="fr-FR"/>
          </a:p>
        </p:txBody>
      </p:sp>
    </p:spTree>
    <p:extLst>
      <p:ext uri="{BB962C8B-B14F-4D97-AF65-F5344CB8AC3E}">
        <p14:creationId xmlns:p14="http://schemas.microsoft.com/office/powerpoint/2010/main" val="531726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263900" y="508000"/>
            <a:ext cx="3398838" cy="2549525"/>
          </a:xfrm>
        </p:spPr>
      </p:sp>
      <p:sp>
        <p:nvSpPr>
          <p:cNvPr id="3" name="Espace réservé des notes 2"/>
          <p:cNvSpPr>
            <a:spLocks noGrp="1"/>
          </p:cNvSpPr>
          <p:nvPr>
            <p:ph type="body" idx="1"/>
          </p:nvPr>
        </p:nvSpPr>
        <p:spPr/>
        <p:txBody>
          <a:bodyPr/>
          <a:lstStyle/>
          <a:p>
            <a:r>
              <a:rPr lang="fr-FR" dirty="0"/>
              <a:t>GC</a:t>
            </a:r>
          </a:p>
        </p:txBody>
      </p:sp>
      <p:sp>
        <p:nvSpPr>
          <p:cNvPr id="4" name="Espace réservé du numéro de diapositive 3"/>
          <p:cNvSpPr>
            <a:spLocks noGrp="1"/>
          </p:cNvSpPr>
          <p:nvPr>
            <p:ph type="sldNum" sz="quarter" idx="5"/>
          </p:nvPr>
        </p:nvSpPr>
        <p:spPr/>
        <p:txBody>
          <a:bodyPr/>
          <a:lstStyle/>
          <a:p>
            <a:fld id="{74BB4430-3445-4B8C-8852-F9E760D56EBA}" type="slidenum">
              <a:rPr lang="fr-FR" smtClean="0"/>
              <a:t>5</a:t>
            </a:fld>
            <a:endParaRPr lang="fr-FR"/>
          </a:p>
        </p:txBody>
      </p:sp>
    </p:spTree>
    <p:extLst>
      <p:ext uri="{BB962C8B-B14F-4D97-AF65-F5344CB8AC3E}">
        <p14:creationId xmlns:p14="http://schemas.microsoft.com/office/powerpoint/2010/main" val="2182920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263900" y="508000"/>
            <a:ext cx="3398838" cy="2549525"/>
          </a:xfrm>
        </p:spPr>
      </p:sp>
      <p:sp>
        <p:nvSpPr>
          <p:cNvPr id="3" name="Espace réservé des notes 2"/>
          <p:cNvSpPr>
            <a:spLocks noGrp="1"/>
          </p:cNvSpPr>
          <p:nvPr>
            <p:ph type="body" idx="1"/>
          </p:nvPr>
        </p:nvSpPr>
        <p:spPr/>
        <p:txBody>
          <a:bodyPr/>
          <a:lstStyle/>
          <a:p>
            <a:r>
              <a:rPr lang="fr-FR" dirty="0"/>
              <a:t>GC</a:t>
            </a:r>
          </a:p>
        </p:txBody>
      </p:sp>
      <p:sp>
        <p:nvSpPr>
          <p:cNvPr id="4" name="Espace réservé du numéro de diapositive 3"/>
          <p:cNvSpPr>
            <a:spLocks noGrp="1"/>
          </p:cNvSpPr>
          <p:nvPr>
            <p:ph type="sldNum" sz="quarter" idx="5"/>
          </p:nvPr>
        </p:nvSpPr>
        <p:spPr/>
        <p:txBody>
          <a:bodyPr/>
          <a:lstStyle/>
          <a:p>
            <a:fld id="{74BB4430-3445-4B8C-8852-F9E760D56EBA}" type="slidenum">
              <a:rPr lang="fr-FR" smtClean="0"/>
              <a:t>6</a:t>
            </a:fld>
            <a:endParaRPr lang="fr-FR"/>
          </a:p>
        </p:txBody>
      </p:sp>
    </p:spTree>
    <p:extLst>
      <p:ext uri="{BB962C8B-B14F-4D97-AF65-F5344CB8AC3E}">
        <p14:creationId xmlns:p14="http://schemas.microsoft.com/office/powerpoint/2010/main" val="3680076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263900" y="508000"/>
            <a:ext cx="3398838" cy="2549525"/>
          </a:xfrm>
        </p:spPr>
      </p:sp>
      <p:sp>
        <p:nvSpPr>
          <p:cNvPr id="3" name="Espace réservé des notes 2"/>
          <p:cNvSpPr>
            <a:spLocks noGrp="1"/>
          </p:cNvSpPr>
          <p:nvPr>
            <p:ph type="body" idx="1"/>
          </p:nvPr>
        </p:nvSpPr>
        <p:spPr/>
        <p:txBody>
          <a:bodyPr/>
          <a:lstStyle/>
          <a:p>
            <a:r>
              <a:rPr lang="fr-FR" dirty="0"/>
              <a:t>GC</a:t>
            </a:r>
          </a:p>
        </p:txBody>
      </p:sp>
      <p:sp>
        <p:nvSpPr>
          <p:cNvPr id="4" name="Espace réservé du numéro de diapositive 3"/>
          <p:cNvSpPr>
            <a:spLocks noGrp="1"/>
          </p:cNvSpPr>
          <p:nvPr>
            <p:ph type="sldNum" sz="quarter" idx="5"/>
          </p:nvPr>
        </p:nvSpPr>
        <p:spPr/>
        <p:txBody>
          <a:bodyPr/>
          <a:lstStyle/>
          <a:p>
            <a:fld id="{74BB4430-3445-4B8C-8852-F9E760D56EBA}" type="slidenum">
              <a:rPr lang="fr-FR" smtClean="0"/>
              <a:t>7</a:t>
            </a:fld>
            <a:endParaRPr lang="fr-FR"/>
          </a:p>
        </p:txBody>
      </p:sp>
    </p:spTree>
    <p:extLst>
      <p:ext uri="{BB962C8B-B14F-4D97-AF65-F5344CB8AC3E}">
        <p14:creationId xmlns:p14="http://schemas.microsoft.com/office/powerpoint/2010/main" val="2224982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263900" y="508000"/>
            <a:ext cx="3398838" cy="2549525"/>
          </a:xfrm>
        </p:spPr>
      </p:sp>
      <p:sp>
        <p:nvSpPr>
          <p:cNvPr id="3" name="Espace réservé des notes 2"/>
          <p:cNvSpPr>
            <a:spLocks noGrp="1"/>
          </p:cNvSpPr>
          <p:nvPr>
            <p:ph type="body" idx="1"/>
          </p:nvPr>
        </p:nvSpPr>
        <p:spPr/>
        <p:txBody>
          <a:bodyPr/>
          <a:lstStyle/>
          <a:p>
            <a:r>
              <a:rPr lang="fr-FR" dirty="0"/>
              <a:t>GC</a:t>
            </a:r>
          </a:p>
        </p:txBody>
      </p:sp>
      <p:sp>
        <p:nvSpPr>
          <p:cNvPr id="4" name="Espace réservé du numéro de diapositive 3"/>
          <p:cNvSpPr>
            <a:spLocks noGrp="1"/>
          </p:cNvSpPr>
          <p:nvPr>
            <p:ph type="sldNum" sz="quarter" idx="5"/>
          </p:nvPr>
        </p:nvSpPr>
        <p:spPr/>
        <p:txBody>
          <a:bodyPr/>
          <a:lstStyle/>
          <a:p>
            <a:fld id="{74BB4430-3445-4B8C-8852-F9E760D56EBA}" type="slidenum">
              <a:rPr lang="fr-FR" smtClean="0"/>
              <a:t>8</a:t>
            </a:fld>
            <a:endParaRPr lang="fr-FR"/>
          </a:p>
        </p:txBody>
      </p:sp>
    </p:spTree>
    <p:extLst>
      <p:ext uri="{BB962C8B-B14F-4D97-AF65-F5344CB8AC3E}">
        <p14:creationId xmlns:p14="http://schemas.microsoft.com/office/powerpoint/2010/main" val="592921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263900" y="508000"/>
            <a:ext cx="3398838" cy="2549525"/>
          </a:xfrm>
        </p:spPr>
      </p:sp>
      <p:sp>
        <p:nvSpPr>
          <p:cNvPr id="3" name="Espace réservé des notes 2"/>
          <p:cNvSpPr>
            <a:spLocks noGrp="1"/>
          </p:cNvSpPr>
          <p:nvPr>
            <p:ph type="body" idx="1"/>
          </p:nvPr>
        </p:nvSpPr>
        <p:spPr/>
        <p:txBody>
          <a:bodyPr/>
          <a:lstStyle/>
          <a:p>
            <a:r>
              <a:rPr lang="fr-FR" dirty="0"/>
              <a:t>GC</a:t>
            </a:r>
          </a:p>
        </p:txBody>
      </p:sp>
      <p:sp>
        <p:nvSpPr>
          <p:cNvPr id="4" name="Espace réservé du numéro de diapositive 3"/>
          <p:cNvSpPr>
            <a:spLocks noGrp="1"/>
          </p:cNvSpPr>
          <p:nvPr>
            <p:ph type="sldNum" sz="quarter" idx="5"/>
          </p:nvPr>
        </p:nvSpPr>
        <p:spPr/>
        <p:txBody>
          <a:bodyPr/>
          <a:lstStyle/>
          <a:p>
            <a:fld id="{74BB4430-3445-4B8C-8852-F9E760D56EBA}" type="slidenum">
              <a:rPr lang="fr-FR" smtClean="0"/>
              <a:t>9</a:t>
            </a:fld>
            <a:endParaRPr lang="fr-FR"/>
          </a:p>
        </p:txBody>
      </p:sp>
    </p:spTree>
    <p:extLst>
      <p:ext uri="{BB962C8B-B14F-4D97-AF65-F5344CB8AC3E}">
        <p14:creationId xmlns:p14="http://schemas.microsoft.com/office/powerpoint/2010/main" val="2036562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263900" y="508000"/>
            <a:ext cx="3398838" cy="2549525"/>
          </a:xfrm>
        </p:spPr>
      </p:sp>
      <p:sp>
        <p:nvSpPr>
          <p:cNvPr id="3" name="Espace réservé des notes 2"/>
          <p:cNvSpPr>
            <a:spLocks noGrp="1"/>
          </p:cNvSpPr>
          <p:nvPr>
            <p:ph type="body" idx="1"/>
          </p:nvPr>
        </p:nvSpPr>
        <p:spPr/>
        <p:txBody>
          <a:bodyPr/>
          <a:lstStyle/>
          <a:p>
            <a:r>
              <a:rPr lang="fr-FR" dirty="0"/>
              <a:t>GF</a:t>
            </a:r>
          </a:p>
        </p:txBody>
      </p:sp>
      <p:sp>
        <p:nvSpPr>
          <p:cNvPr id="4" name="Espace réservé du numéro de diapositive 3"/>
          <p:cNvSpPr>
            <a:spLocks noGrp="1"/>
          </p:cNvSpPr>
          <p:nvPr>
            <p:ph type="sldNum" sz="quarter" idx="5"/>
          </p:nvPr>
        </p:nvSpPr>
        <p:spPr/>
        <p:txBody>
          <a:bodyPr/>
          <a:lstStyle/>
          <a:p>
            <a:fld id="{74BB4430-3445-4B8C-8852-F9E760D56EBA}" type="slidenum">
              <a:rPr lang="fr-FR" smtClean="0"/>
              <a:t>10</a:t>
            </a:fld>
            <a:endParaRPr lang="fr-FR"/>
          </a:p>
        </p:txBody>
      </p:sp>
    </p:spTree>
    <p:extLst>
      <p:ext uri="{BB962C8B-B14F-4D97-AF65-F5344CB8AC3E}">
        <p14:creationId xmlns:p14="http://schemas.microsoft.com/office/powerpoint/2010/main" val="23114887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2_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519996" y="2201333"/>
            <a:ext cx="4544809" cy="2149686"/>
          </a:xfrm>
          <a:prstGeom prst="rect">
            <a:avLst/>
          </a:prstGeom>
        </p:spPr>
        <p:txBody>
          <a:bodyPr anchor="t"/>
          <a:lstStyle>
            <a:lvl1pPr algn="l">
              <a:defRPr>
                <a:solidFill>
                  <a:schemeClr val="tx1"/>
                </a:solidFill>
                <a:latin typeface="+mj-lt"/>
              </a:defRPr>
            </a:lvl1pPr>
          </a:lstStyle>
          <a:p>
            <a:r>
              <a:rPr lang="fr-FR" dirty="0"/>
              <a:t>Cliquez et modifiez le titre</a:t>
            </a:r>
          </a:p>
        </p:txBody>
      </p:sp>
      <p:sp>
        <p:nvSpPr>
          <p:cNvPr id="3" name="Sous-titre 2"/>
          <p:cNvSpPr>
            <a:spLocks noGrp="1"/>
          </p:cNvSpPr>
          <p:nvPr>
            <p:ph type="subTitle" idx="1" hasCustomPrompt="1"/>
          </p:nvPr>
        </p:nvSpPr>
        <p:spPr>
          <a:xfrm>
            <a:off x="519996" y="3679798"/>
            <a:ext cx="4544809" cy="1417135"/>
          </a:xfrm>
          <a:prstGeom prst="rect">
            <a:avLst/>
          </a:prstGeom>
        </p:spPr>
        <p:txBody>
          <a:bodyPr anchor="t">
            <a:normAutofit/>
          </a:bodyPr>
          <a:lstStyle>
            <a:lvl1pPr marL="0" indent="0" algn="l">
              <a:lnSpc>
                <a:spcPts val="2500"/>
              </a:lnSpc>
              <a:spcBef>
                <a:spcPts val="0"/>
              </a:spcBef>
              <a:buNone/>
              <a:defRPr sz="2000" b="0" i="0">
                <a:solidFill>
                  <a:schemeClr val="tx1"/>
                </a:solidFill>
                <a:latin typeface="+mn-lt"/>
                <a:cs typeface="45 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a:t>
            </a:r>
            <a:br>
              <a:rPr lang="fr-FR" dirty="0"/>
            </a:br>
            <a:r>
              <a:rPr lang="fr-FR" dirty="0"/>
              <a:t>des sous-titres du masque</a:t>
            </a:r>
          </a:p>
        </p:txBody>
      </p:sp>
      <p:pic>
        <p:nvPicPr>
          <p:cNvPr id="9" name="Image 8">
            <a:extLst>
              <a:ext uri="{FF2B5EF4-FFF2-40B4-BE49-F238E27FC236}">
                <a16:creationId xmlns:a16="http://schemas.microsoft.com/office/drawing/2014/main" id="{11BFF6E4-803D-924D-8419-B98E3B4BB8F4}"/>
              </a:ext>
            </a:extLst>
          </p:cNvPr>
          <p:cNvPicPr>
            <a:picLocks noChangeAspect="1"/>
          </p:cNvPicPr>
          <p:nvPr userDrawn="1"/>
        </p:nvPicPr>
        <p:blipFill>
          <a:blip r:embed="rId2"/>
          <a:srcRect/>
          <a:stretch/>
        </p:blipFill>
        <p:spPr>
          <a:xfrm>
            <a:off x="5966804" y="309093"/>
            <a:ext cx="3028350" cy="1488069"/>
          </a:xfrm>
          <a:prstGeom prst="rect">
            <a:avLst/>
          </a:prstGeom>
        </p:spPr>
      </p:pic>
      <p:pic>
        <p:nvPicPr>
          <p:cNvPr id="11" name="Image 10">
            <a:extLst>
              <a:ext uri="{FF2B5EF4-FFF2-40B4-BE49-F238E27FC236}">
                <a16:creationId xmlns:a16="http://schemas.microsoft.com/office/drawing/2014/main" id="{7F806100-C1BF-894F-B524-A24280E3E6FA}"/>
              </a:ext>
            </a:extLst>
          </p:cNvPr>
          <p:cNvPicPr>
            <a:picLocks noChangeAspect="1"/>
          </p:cNvPicPr>
          <p:nvPr userDrawn="1"/>
        </p:nvPicPr>
        <p:blipFill>
          <a:blip r:embed="rId3"/>
          <a:stretch>
            <a:fillRect/>
          </a:stretch>
        </p:blipFill>
        <p:spPr>
          <a:xfrm>
            <a:off x="440231" y="477118"/>
            <a:ext cx="1313148" cy="1126955"/>
          </a:xfrm>
          <a:prstGeom prst="rect">
            <a:avLst/>
          </a:prstGeom>
        </p:spPr>
      </p:pic>
      <p:pic>
        <p:nvPicPr>
          <p:cNvPr id="8" name="Image 7">
            <a:extLst>
              <a:ext uri="{FF2B5EF4-FFF2-40B4-BE49-F238E27FC236}">
                <a16:creationId xmlns:a16="http://schemas.microsoft.com/office/drawing/2014/main" id="{65845E71-C209-F140-8FB8-B79CB697C80A}"/>
              </a:ext>
            </a:extLst>
          </p:cNvPr>
          <p:cNvPicPr>
            <a:picLocks noChangeAspect="1"/>
          </p:cNvPicPr>
          <p:nvPr userDrawn="1"/>
        </p:nvPicPr>
        <p:blipFill>
          <a:blip r:embed="rId4"/>
          <a:stretch>
            <a:fillRect/>
          </a:stretch>
        </p:blipFill>
        <p:spPr>
          <a:xfrm>
            <a:off x="7379828" y="5041571"/>
            <a:ext cx="3418093" cy="3470679"/>
          </a:xfrm>
          <a:prstGeom prst="rect">
            <a:avLst/>
          </a:prstGeom>
        </p:spPr>
      </p:pic>
    </p:spTree>
    <p:extLst>
      <p:ext uri="{BB962C8B-B14F-4D97-AF65-F5344CB8AC3E}">
        <p14:creationId xmlns:p14="http://schemas.microsoft.com/office/powerpoint/2010/main" val="1325020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72534" y="2161005"/>
            <a:ext cx="7772400" cy="1869015"/>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Cliquez pour modifier le style des sous-titres du masque</a:t>
            </a:r>
          </a:p>
        </p:txBody>
      </p:sp>
      <p:sp>
        <p:nvSpPr>
          <p:cNvPr id="5" name="Espace réservé du titre 1">
            <a:extLst>
              <a:ext uri="{FF2B5EF4-FFF2-40B4-BE49-F238E27FC236}">
                <a16:creationId xmlns:a16="http://schemas.microsoft.com/office/drawing/2014/main" id="{04564DF3-0F41-B645-8A4A-1441E2C9A6C4}"/>
              </a:ext>
            </a:extLst>
          </p:cNvPr>
          <p:cNvSpPr>
            <a:spLocks noGrp="1"/>
          </p:cNvSpPr>
          <p:nvPr>
            <p:ph type="title"/>
          </p:nvPr>
        </p:nvSpPr>
        <p:spPr>
          <a:xfrm>
            <a:off x="381000" y="294516"/>
            <a:ext cx="8229600" cy="656699"/>
          </a:xfrm>
          <a:prstGeom prst="rect">
            <a:avLst/>
          </a:prstGeom>
        </p:spPr>
        <p:txBody>
          <a:bodyPr vert="horz" lIns="91440" tIns="45720" rIns="91440" bIns="45720" rtlCol="0" anchor="ctr">
            <a:normAutofit/>
          </a:bodyPr>
          <a:lstStyle>
            <a:lvl1pPr>
              <a:defRPr baseline="0"/>
            </a:lvl1pPr>
          </a:lstStyle>
          <a:p>
            <a:endParaRPr lang="fr-FR" dirty="0"/>
          </a:p>
        </p:txBody>
      </p:sp>
    </p:spTree>
    <p:extLst>
      <p:ext uri="{BB962C8B-B14F-4D97-AF65-F5344CB8AC3E}">
        <p14:creationId xmlns:p14="http://schemas.microsoft.com/office/powerpoint/2010/main" val="2225648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5" name="Espace réservé du texte 2">
            <a:extLst>
              <a:ext uri="{FF2B5EF4-FFF2-40B4-BE49-F238E27FC236}">
                <a16:creationId xmlns:a16="http://schemas.microsoft.com/office/drawing/2014/main" id="{DCE87180-83F6-3D4D-98E9-D8963D6D487F}"/>
              </a:ext>
            </a:extLst>
          </p:cNvPr>
          <p:cNvSpPr>
            <a:spLocks noGrp="1"/>
          </p:cNvSpPr>
          <p:nvPr>
            <p:ph idx="1"/>
          </p:nvPr>
        </p:nvSpPr>
        <p:spPr>
          <a:xfrm>
            <a:off x="381000" y="1820252"/>
            <a:ext cx="8229600" cy="3543830"/>
          </a:xfrm>
          <a:prstGeom prst="rect">
            <a:avLst/>
          </a:prstGeom>
        </p:spPr>
        <p:txBody>
          <a:bodyPr vert="horz" lIns="91440" tIns="45720" rIns="91440" bIns="45720" rtlCol="0">
            <a:normAutofit/>
          </a:bodyPr>
          <a:lstStyle>
            <a:lvl1pPr>
              <a:buFontTx/>
              <a:buNone/>
              <a:defRPr/>
            </a:lvl1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titre 1">
            <a:extLst>
              <a:ext uri="{FF2B5EF4-FFF2-40B4-BE49-F238E27FC236}">
                <a16:creationId xmlns:a16="http://schemas.microsoft.com/office/drawing/2014/main" id="{5DEAAACA-624F-4E4A-B145-733ED7E48EFA}"/>
              </a:ext>
            </a:extLst>
          </p:cNvPr>
          <p:cNvSpPr>
            <a:spLocks noGrp="1"/>
          </p:cNvSpPr>
          <p:nvPr>
            <p:ph type="title"/>
          </p:nvPr>
        </p:nvSpPr>
        <p:spPr>
          <a:xfrm>
            <a:off x="381000" y="294516"/>
            <a:ext cx="8229600" cy="656699"/>
          </a:xfrm>
          <a:prstGeom prst="rect">
            <a:avLst/>
          </a:prstGeom>
        </p:spPr>
        <p:txBody>
          <a:bodyPr vert="horz" lIns="91440" tIns="45720" rIns="91440" bIns="45720" rtlCol="0" anchor="ctr">
            <a:normAutofit/>
          </a:bodyPr>
          <a:lstStyle/>
          <a:p>
            <a:r>
              <a:rPr lang="fr-FR" dirty="0"/>
              <a:t>Cliquez et modifiez le titre</a:t>
            </a:r>
          </a:p>
        </p:txBody>
      </p:sp>
    </p:spTree>
    <p:extLst>
      <p:ext uri="{BB962C8B-B14F-4D97-AF65-F5344CB8AC3E}">
        <p14:creationId xmlns:p14="http://schemas.microsoft.com/office/powerpoint/2010/main" val="3439050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p:cNvSpPr>
            <a:spLocks noGrp="1"/>
          </p:cNvSpPr>
          <p:nvPr>
            <p:ph sz="half" idx="1"/>
          </p:nvPr>
        </p:nvSpPr>
        <p:spPr>
          <a:xfrm>
            <a:off x="389467" y="1650457"/>
            <a:ext cx="4106334" cy="4114545"/>
          </a:xfrm>
        </p:spPr>
        <p:txBody>
          <a:bodyPr/>
          <a:lstStyle>
            <a:lvl1pPr>
              <a:defRPr sz="2800"/>
            </a:lvl1pPr>
            <a:lvl2pPr>
              <a:defRPr sz="2400"/>
            </a:lvl2pPr>
            <a:lvl3pPr>
              <a:defRPr sz="2000"/>
            </a:lvl3pPr>
            <a:lvl4pPr>
              <a:defRPr sz="1800"/>
            </a:lvl4pPr>
            <a:lvl5pPr>
              <a:defRPr sz="14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contenu 3"/>
          <p:cNvSpPr>
            <a:spLocks noGrp="1"/>
          </p:cNvSpPr>
          <p:nvPr>
            <p:ph sz="half" idx="2"/>
          </p:nvPr>
        </p:nvSpPr>
        <p:spPr>
          <a:xfrm>
            <a:off x="4648200" y="1650457"/>
            <a:ext cx="4038600" cy="4114546"/>
          </a:xfrm>
        </p:spPr>
        <p:txBody>
          <a:bodyPr/>
          <a:lstStyle>
            <a:lvl1pPr>
              <a:defRPr sz="2800"/>
            </a:lvl1pPr>
            <a:lvl2pPr>
              <a:defRPr sz="2400"/>
            </a:lvl2pPr>
            <a:lvl3pPr>
              <a:defRPr sz="2000"/>
            </a:lvl3pPr>
            <a:lvl4pPr>
              <a:defRPr sz="1800"/>
            </a:lvl4pPr>
            <a:lvl5pPr>
              <a:defRPr sz="14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titre 1">
            <a:extLst>
              <a:ext uri="{FF2B5EF4-FFF2-40B4-BE49-F238E27FC236}">
                <a16:creationId xmlns:a16="http://schemas.microsoft.com/office/drawing/2014/main" id="{BB7265FC-074A-BA4E-962B-7E1FED669E9F}"/>
              </a:ext>
            </a:extLst>
          </p:cNvPr>
          <p:cNvSpPr>
            <a:spLocks noGrp="1"/>
          </p:cNvSpPr>
          <p:nvPr>
            <p:ph type="title"/>
          </p:nvPr>
        </p:nvSpPr>
        <p:spPr>
          <a:xfrm>
            <a:off x="381000" y="294516"/>
            <a:ext cx="8229600" cy="656699"/>
          </a:xfrm>
          <a:prstGeom prst="rect">
            <a:avLst/>
          </a:prstGeom>
        </p:spPr>
        <p:txBody>
          <a:bodyPr vert="horz" lIns="91440" tIns="45720" rIns="91440" bIns="45720" rtlCol="0" anchor="ctr">
            <a:normAutofit/>
          </a:bodyPr>
          <a:lstStyle/>
          <a:p>
            <a:r>
              <a:rPr lang="fr-FR" dirty="0"/>
              <a:t>Cliquez et modifiez le titre</a:t>
            </a:r>
          </a:p>
        </p:txBody>
      </p:sp>
    </p:spTree>
    <p:extLst>
      <p:ext uri="{BB962C8B-B14F-4D97-AF65-F5344CB8AC3E}">
        <p14:creationId xmlns:p14="http://schemas.microsoft.com/office/powerpoint/2010/main" val="2742587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364067" y="1527642"/>
            <a:ext cx="4040188" cy="639762"/>
          </a:xfrm>
        </p:spPr>
        <p:txBody>
          <a:bodyPr anchor="b">
            <a:noAutofit/>
          </a:bodyPr>
          <a:lstStyle>
            <a:lvl1pPr marL="0" indent="0">
              <a:buNone/>
              <a:defRPr sz="20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4" name="Espace réservé du contenu 3"/>
          <p:cNvSpPr>
            <a:spLocks noGrp="1"/>
          </p:cNvSpPr>
          <p:nvPr>
            <p:ph sz="half" idx="2"/>
          </p:nvPr>
        </p:nvSpPr>
        <p:spPr>
          <a:xfrm>
            <a:off x="364067" y="2167404"/>
            <a:ext cx="4040188" cy="3951288"/>
          </a:xfrm>
        </p:spPr>
        <p:txBody>
          <a:bodyPr/>
          <a:lstStyle>
            <a:lvl1pPr>
              <a:defRPr sz="2400"/>
            </a:lvl1pPr>
            <a:lvl2pPr>
              <a:defRPr sz="2000"/>
            </a:lvl2pPr>
            <a:lvl3pPr>
              <a:defRPr sz="1800"/>
            </a:lvl3pPr>
            <a:lvl4pPr>
              <a:defRPr sz="1600"/>
            </a:lvl4pPr>
            <a:lvl5pPr>
              <a:defRPr sz="1400"/>
            </a:lvl5pPr>
            <a:lvl6pPr>
              <a:defRPr sz="1600"/>
            </a:lvl6pPr>
            <a:lvl7pPr>
              <a:defRPr sz="1600"/>
            </a:lvl7pPr>
            <a:lvl8pPr>
              <a:defRPr sz="1600"/>
            </a:lvl8pPr>
            <a:lvl9pPr>
              <a:defRPr sz="16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p:cNvSpPr>
            <a:spLocks noGrp="1"/>
          </p:cNvSpPr>
          <p:nvPr>
            <p:ph type="body" sz="quarter" idx="3"/>
          </p:nvPr>
        </p:nvSpPr>
        <p:spPr>
          <a:xfrm>
            <a:off x="4645026" y="1527642"/>
            <a:ext cx="4041775" cy="639762"/>
          </a:xfrm>
        </p:spPr>
        <p:txBody>
          <a:bodyPr anchor="b">
            <a:noAutofit/>
          </a:bodyPr>
          <a:lstStyle>
            <a:lvl1pPr marL="0" indent="0">
              <a:buNone/>
              <a:defRPr sz="2000" b="1">
                <a:latin typeface="Trebuchet MS" panose="020B0603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Cliquez pour modifier les styles du texte du masque</a:t>
            </a:r>
          </a:p>
        </p:txBody>
      </p:sp>
      <p:sp>
        <p:nvSpPr>
          <p:cNvPr id="6" name="Espace réservé du contenu 5"/>
          <p:cNvSpPr>
            <a:spLocks noGrp="1"/>
          </p:cNvSpPr>
          <p:nvPr>
            <p:ph sz="quarter" idx="4"/>
          </p:nvPr>
        </p:nvSpPr>
        <p:spPr>
          <a:xfrm>
            <a:off x="4645026" y="2167404"/>
            <a:ext cx="4041775" cy="3951288"/>
          </a:xfrm>
        </p:spPr>
        <p:txBody>
          <a:bodyPr/>
          <a:lstStyle>
            <a:lvl1pPr>
              <a:defRPr sz="2400"/>
            </a:lvl1pPr>
            <a:lvl2pPr>
              <a:defRPr sz="2000"/>
            </a:lvl2pPr>
            <a:lvl3pPr>
              <a:defRPr sz="1800"/>
            </a:lvl3pPr>
            <a:lvl4pPr>
              <a:defRPr sz="1600"/>
            </a:lvl4pPr>
            <a:lvl5pPr>
              <a:defRPr sz="1400"/>
            </a:lvl5pPr>
            <a:lvl6pPr>
              <a:defRPr sz="1600"/>
            </a:lvl6pPr>
            <a:lvl7pPr>
              <a:defRPr sz="1600"/>
            </a:lvl7pPr>
            <a:lvl8pPr>
              <a:defRPr sz="1600"/>
            </a:lvl8pPr>
            <a:lvl9pPr>
              <a:defRPr sz="16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Espace réservé du titre 1">
            <a:extLst>
              <a:ext uri="{FF2B5EF4-FFF2-40B4-BE49-F238E27FC236}">
                <a16:creationId xmlns:a16="http://schemas.microsoft.com/office/drawing/2014/main" id="{C126A8B4-34B2-C246-A332-C6340E17EE6A}"/>
              </a:ext>
            </a:extLst>
          </p:cNvPr>
          <p:cNvSpPr>
            <a:spLocks noGrp="1"/>
          </p:cNvSpPr>
          <p:nvPr>
            <p:ph type="title"/>
          </p:nvPr>
        </p:nvSpPr>
        <p:spPr>
          <a:xfrm>
            <a:off x="381000" y="294516"/>
            <a:ext cx="8229600" cy="656699"/>
          </a:xfrm>
          <a:prstGeom prst="rect">
            <a:avLst/>
          </a:prstGeom>
        </p:spPr>
        <p:txBody>
          <a:bodyPr vert="horz" lIns="91440" tIns="45720" rIns="91440" bIns="45720" rtlCol="0" anchor="ctr">
            <a:normAutofit/>
          </a:bodyPr>
          <a:lstStyle/>
          <a:p>
            <a:r>
              <a:rPr lang="fr-FR" dirty="0"/>
              <a:t>Cliquez et modifiez le titre</a:t>
            </a:r>
          </a:p>
        </p:txBody>
      </p:sp>
    </p:spTree>
    <p:extLst>
      <p:ext uri="{BB962C8B-B14F-4D97-AF65-F5344CB8AC3E}">
        <p14:creationId xmlns:p14="http://schemas.microsoft.com/office/powerpoint/2010/main" val="1168336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u titre 1">
            <a:extLst>
              <a:ext uri="{FF2B5EF4-FFF2-40B4-BE49-F238E27FC236}">
                <a16:creationId xmlns:a16="http://schemas.microsoft.com/office/drawing/2014/main" id="{47B8E0E2-8303-FA43-A1DB-A53CCD3D52FB}"/>
              </a:ext>
            </a:extLst>
          </p:cNvPr>
          <p:cNvSpPr>
            <a:spLocks noGrp="1"/>
          </p:cNvSpPr>
          <p:nvPr>
            <p:ph type="title"/>
          </p:nvPr>
        </p:nvSpPr>
        <p:spPr>
          <a:xfrm>
            <a:off x="381000" y="294516"/>
            <a:ext cx="8229600" cy="656699"/>
          </a:xfrm>
          <a:prstGeom prst="rect">
            <a:avLst/>
          </a:prstGeom>
        </p:spPr>
        <p:txBody>
          <a:bodyPr vert="horz" lIns="91440" tIns="45720" rIns="91440" bIns="45720" rtlCol="0" anchor="ctr">
            <a:normAutofit/>
          </a:bodyPr>
          <a:lstStyle/>
          <a:p>
            <a:r>
              <a:rPr lang="fr-FR" dirty="0"/>
              <a:t>Cliquez et modifiez le titre</a:t>
            </a:r>
          </a:p>
        </p:txBody>
      </p:sp>
    </p:spTree>
    <p:extLst>
      <p:ext uri="{BB962C8B-B14F-4D97-AF65-F5344CB8AC3E}">
        <p14:creationId xmlns:p14="http://schemas.microsoft.com/office/powerpoint/2010/main" val="2525741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1" y="1236133"/>
            <a:ext cx="3008313" cy="474134"/>
          </a:xfrm>
        </p:spPr>
        <p:txBody>
          <a:bodyPr anchor="b">
            <a:normAutofit/>
          </a:bodyPr>
          <a:lstStyle>
            <a:lvl1pPr algn="l">
              <a:defRPr sz="1800" b="1">
                <a:latin typeface="+mn-lt"/>
              </a:defRPr>
            </a:lvl1pPr>
          </a:lstStyle>
          <a:p>
            <a:r>
              <a:rPr lang="fr-FR" dirty="0"/>
              <a:t>Cliquez et modifiez le titre</a:t>
            </a:r>
          </a:p>
        </p:txBody>
      </p:sp>
      <p:sp>
        <p:nvSpPr>
          <p:cNvPr id="3" name="Espace réservé du contenu 2"/>
          <p:cNvSpPr>
            <a:spLocks noGrp="1"/>
          </p:cNvSpPr>
          <p:nvPr>
            <p:ph idx="1"/>
          </p:nvPr>
        </p:nvSpPr>
        <p:spPr>
          <a:xfrm>
            <a:off x="3575050" y="1236133"/>
            <a:ext cx="5111750" cy="4961467"/>
          </a:xfrm>
        </p:spPr>
        <p:txBody>
          <a:bodyPr/>
          <a:lstStyle>
            <a:lvl1pPr>
              <a:defRPr sz="3200"/>
            </a:lvl1pPr>
            <a:lvl2pPr>
              <a:defRPr sz="2800"/>
            </a:lvl2pPr>
            <a:lvl3pPr>
              <a:defRPr sz="2400"/>
            </a:lvl3pPr>
            <a:lvl4pPr>
              <a:defRPr sz="2000"/>
            </a:lvl4pPr>
            <a:lvl5pPr>
              <a:defRPr sz="14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p:cNvSpPr>
            <a:spLocks noGrp="1"/>
          </p:cNvSpPr>
          <p:nvPr>
            <p:ph type="body" sz="half" idx="2"/>
          </p:nvPr>
        </p:nvSpPr>
        <p:spPr>
          <a:xfrm>
            <a:off x="457201" y="1845203"/>
            <a:ext cx="3008313" cy="43523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Cliquez pour modifier les styles du texte du masque</a:t>
            </a:r>
          </a:p>
        </p:txBody>
      </p:sp>
    </p:spTree>
    <p:extLst>
      <p:ext uri="{BB962C8B-B14F-4D97-AF65-F5344CB8AC3E}">
        <p14:creationId xmlns:p14="http://schemas.microsoft.com/office/powerpoint/2010/main" val="4179097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0615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381000" y="342367"/>
            <a:ext cx="8229600" cy="656699"/>
          </a:xfrm>
          <a:prstGeom prst="rect">
            <a:avLst/>
          </a:prstGeom>
        </p:spPr>
        <p:txBody>
          <a:bodyPr vert="horz" lIns="91440" tIns="45720" rIns="91440" bIns="45720" rtlCol="0" anchor="ctr">
            <a:normAutofit/>
          </a:bodyPr>
          <a:lstStyle/>
          <a:p>
            <a:r>
              <a:rPr lang="fr-FR" dirty="0"/>
              <a:t>Cliquez et modifiez le titre</a:t>
            </a:r>
          </a:p>
        </p:txBody>
      </p:sp>
      <p:sp>
        <p:nvSpPr>
          <p:cNvPr id="3" name="Espace réservé du texte 2"/>
          <p:cNvSpPr>
            <a:spLocks noGrp="1"/>
          </p:cNvSpPr>
          <p:nvPr>
            <p:ph type="body" idx="1"/>
          </p:nvPr>
        </p:nvSpPr>
        <p:spPr>
          <a:xfrm>
            <a:off x="381000" y="1953418"/>
            <a:ext cx="8229600" cy="3543830"/>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9" name="Espace réservé du numéro de diapositive 5"/>
          <p:cNvSpPr txBox="1">
            <a:spLocks/>
          </p:cNvSpPr>
          <p:nvPr userDrawn="1"/>
        </p:nvSpPr>
        <p:spPr>
          <a:xfrm>
            <a:off x="5787614" y="6354779"/>
            <a:ext cx="2822986" cy="365125"/>
          </a:xfrm>
          <a:prstGeom prst="rect">
            <a:avLst/>
          </a:prstGeom>
        </p:spPr>
        <p:txBody>
          <a:bodyPr/>
          <a:lstStyle>
            <a:defPPr>
              <a:defRPr lang="fr-FR"/>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lang="fr-FR" sz="1200" dirty="0">
                <a:solidFill>
                  <a:schemeClr val="tx2">
                    <a:lumMod val="60000"/>
                    <a:lumOff val="40000"/>
                  </a:schemeClr>
                </a:solidFill>
              </a:rPr>
              <a:t>Kick-off 2022- </a:t>
            </a:r>
            <a:fld id="{F501D2F5-EF98-E04F-B0DD-58106B6F9DE2}" type="slidenum">
              <a:rPr lang="fr-FR" sz="1200" smtClean="0">
                <a:solidFill>
                  <a:srgbClr val="EA4532"/>
                </a:solidFill>
              </a:rPr>
              <a:pPr marL="0" marR="0" lvl="0" indent="0" algn="r" defTabSz="457200" rtl="0" eaLnBrk="1" fontAlgn="auto" latinLnBrk="0" hangingPunct="1">
                <a:lnSpc>
                  <a:spcPct val="100000"/>
                </a:lnSpc>
                <a:spcBef>
                  <a:spcPts val="0"/>
                </a:spcBef>
                <a:spcAft>
                  <a:spcPts val="0"/>
                </a:spcAft>
                <a:buClrTx/>
                <a:buSzTx/>
                <a:buFontTx/>
                <a:buNone/>
                <a:tabLst/>
                <a:defRPr/>
              </a:pPr>
              <a:t>‹N°›</a:t>
            </a:fld>
            <a:endParaRPr lang="fr-FR" sz="1200" dirty="0">
              <a:solidFill>
                <a:srgbClr val="EA4532"/>
              </a:solidFill>
            </a:endParaRPr>
          </a:p>
        </p:txBody>
      </p:sp>
      <p:pic>
        <p:nvPicPr>
          <p:cNvPr id="10" name="Image 9">
            <a:extLst>
              <a:ext uri="{FF2B5EF4-FFF2-40B4-BE49-F238E27FC236}">
                <a16:creationId xmlns:a16="http://schemas.microsoft.com/office/drawing/2014/main" id="{05F33CD3-BE1D-454A-80C7-A1CBE44873C3}"/>
              </a:ext>
            </a:extLst>
          </p:cNvPr>
          <p:cNvPicPr>
            <a:picLocks noChangeAspect="1"/>
          </p:cNvPicPr>
          <p:nvPr userDrawn="1"/>
        </p:nvPicPr>
        <p:blipFill>
          <a:blip r:embed="rId10"/>
          <a:srcRect/>
          <a:stretch/>
        </p:blipFill>
        <p:spPr>
          <a:xfrm>
            <a:off x="218401" y="6034250"/>
            <a:ext cx="1201420" cy="753994"/>
          </a:xfrm>
          <a:prstGeom prst="rect">
            <a:avLst/>
          </a:prstGeom>
        </p:spPr>
      </p:pic>
      <p:pic>
        <p:nvPicPr>
          <p:cNvPr id="8" name="Image 7">
            <a:extLst>
              <a:ext uri="{FF2B5EF4-FFF2-40B4-BE49-F238E27FC236}">
                <a16:creationId xmlns:a16="http://schemas.microsoft.com/office/drawing/2014/main" id="{263BB98D-84EF-C84A-9488-89F8D0FC90BA}"/>
              </a:ext>
            </a:extLst>
          </p:cNvPr>
          <p:cNvPicPr>
            <a:picLocks noChangeAspect="1"/>
          </p:cNvPicPr>
          <p:nvPr userDrawn="1"/>
        </p:nvPicPr>
        <p:blipFill>
          <a:blip r:embed="rId11"/>
          <a:stretch>
            <a:fillRect/>
          </a:stretch>
        </p:blipFill>
        <p:spPr>
          <a:xfrm flipV="1">
            <a:off x="468853" y="1165512"/>
            <a:ext cx="8229600" cy="99954"/>
          </a:xfrm>
          <a:prstGeom prst="rect">
            <a:avLst/>
          </a:prstGeom>
        </p:spPr>
      </p:pic>
    </p:spTree>
    <p:extLst>
      <p:ext uri="{BB962C8B-B14F-4D97-AF65-F5344CB8AC3E}">
        <p14:creationId xmlns:p14="http://schemas.microsoft.com/office/powerpoint/2010/main" val="73377869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6" r:id="rId3"/>
    <p:sldLayoutId id="2147483668" r:id="rId4"/>
    <p:sldLayoutId id="2147483669" r:id="rId5"/>
    <p:sldLayoutId id="2147483670" r:id="rId6"/>
    <p:sldLayoutId id="2147483671" r:id="rId7"/>
    <p:sldLayoutId id="2147483672" r:id="rId8"/>
  </p:sldLayoutIdLst>
  <p:hf hdr="0" ftr="0" dt="0"/>
  <p:txStyles>
    <p:titleStyle>
      <a:lvl1pPr algn="l" defTabSz="457200" rtl="0" eaLnBrk="1" latinLnBrk="0" hangingPunct="1">
        <a:spcBef>
          <a:spcPct val="0"/>
        </a:spcBef>
        <a:buNone/>
        <a:defRPr sz="4400" b="1" kern="1200">
          <a:solidFill>
            <a:schemeClr val="tx1"/>
          </a:solidFill>
          <a:latin typeface="+mj-lt"/>
          <a:ea typeface="+mj-ea"/>
          <a:cs typeface="+mj-cs"/>
        </a:defRPr>
      </a:lvl1pPr>
    </p:titleStyle>
    <p:bodyStyle>
      <a:lvl1pPr marL="0" indent="0" algn="l" defTabSz="457200" rtl="0" eaLnBrk="1" latinLnBrk="0" hangingPunct="1">
        <a:spcBef>
          <a:spcPct val="20000"/>
        </a:spcBef>
        <a:buFontTx/>
        <a:buNone/>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jfif"/></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suiviprojets.anr.fr/"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hyperlink" Target="https://aap.agencerecherche.fr/"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nr.fr/fileadmin/documents/2021/ANR-outil-calcul-fongibilite.xlsx"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hyperlink" Target="https://anr.fr/fileadmin/documents/2021/ANR-RF-Fiche-4-AC-mai-2021.pdf" TargetMode="External"/><Relationship Id="rId13" Type="http://schemas.openxmlformats.org/officeDocument/2006/relationships/hyperlink" Target="https://anr.fr/fileadmin/documents/2020/ANR-Fiches-RF-8-COVID.pdf" TargetMode="External"/><Relationship Id="rId3" Type="http://schemas.openxmlformats.org/officeDocument/2006/relationships/hyperlink" Target="https://anr.fr/fr/rf/" TargetMode="External"/><Relationship Id="rId7" Type="http://schemas.openxmlformats.org/officeDocument/2006/relationships/hyperlink" Target="https://anr.fr/fr/rf/fiche-couts/" TargetMode="External"/><Relationship Id="rId12" Type="http://schemas.openxmlformats.org/officeDocument/2006/relationships/hyperlink" Target="https://anr.fr/fileadmin/documents/2020/ANR-Fiches-RF-7-EVOLUTIONS-DU-RF.pdf"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hyperlink" Target="https://anr.fr/fileadmin/documents/2019/ANR-RF-Fiche-PART-2019.pdf" TargetMode="External"/><Relationship Id="rId11" Type="http://schemas.openxmlformats.org/officeDocument/2006/relationships/hyperlink" Target="https://anr.fr/fileadmin/documents/2019/ANR-RF-Fiche-6b-LV.pdf" TargetMode="External"/><Relationship Id="rId5" Type="http://schemas.openxmlformats.org/officeDocument/2006/relationships/hyperlink" Target="https://anr.fr/fileadmin/documents/2019/Simulation-financement-ANR-EED-2019.xls" TargetMode="External"/><Relationship Id="rId10" Type="http://schemas.openxmlformats.org/officeDocument/2006/relationships/hyperlink" Target="https://anr.fr/fileadmin/documents/2019/ANR-RF-Fiche-6-LV.pdf" TargetMode="External"/><Relationship Id="rId4" Type="http://schemas.openxmlformats.org/officeDocument/2006/relationships/hyperlink" Target="https://anr.fr/fileadmin/documents/2021/ANR-RF-Fiche-EED-2021.pdf" TargetMode="External"/><Relationship Id="rId9" Type="http://schemas.openxmlformats.org/officeDocument/2006/relationships/hyperlink" Target="https://anr.fr/fileadmin/documents/2019/ANR-RF-Fiche-5-Aleas-2019-2.pdf" TargetMode="External"/><Relationship Id="rId1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hyperlink" Target="https://anr.fr/fileadmin/documents/2021/ANR-outil-calcul-fongibilite.xlsx"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aap.agencerecherche.fr/_layouts/15/SIM/Pages/SIMLoginPage.aspx?ReturnUrl=%2f_layouts%2f15%2fAuthenticate.aspx%3fSource%3d%252F&amp;Source=%2F" TargetMode="Externa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aap.agencerecherche.fr/_layouts/15/SIM/Pages/SIMLoginPage.aspx" TargetMode="Externa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anr.fr/fr/ressources/charte-logo/"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journalcheckertool.org/"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www.ouvrirlascience.fr/mettre-en-oeuvre-la-strategie-de-non-cession-des-droits-sur-les-publications-scientifique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dmp.opidor.fr/public_templates"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hyperlink" Target="https://dmp.opidor.f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mp.opidor.fr/"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hyperlink" Target="https://dmp.opidor.fr/" TargetMode="External"/><Relationship Id="rId3" Type="http://schemas.openxmlformats.org/officeDocument/2006/relationships/hyperlink" Target="https://evenement.anr.fr/rdv-de-l-anr/session/7dbc992a-b15e-ee11-9937-000d3a4cc0c5/politique-science-ouverte" TargetMode="External"/><Relationship Id="rId7" Type="http://schemas.openxmlformats.org/officeDocument/2006/relationships/hyperlink" Target="https://hal-anr.archives-ouvertes.fr/" TargetMode="External"/><Relationship Id="rId2" Type="http://schemas.openxmlformats.org/officeDocument/2006/relationships/hyperlink" Target="https://anr.fr/fr/lanr/engagements/la-science-ouverte/" TargetMode="External"/><Relationship Id="rId1" Type="http://schemas.openxmlformats.org/officeDocument/2006/relationships/slideLayout" Target="../slideLayouts/slideLayout7.xml"/><Relationship Id="rId6" Type="http://schemas.openxmlformats.org/officeDocument/2006/relationships/hyperlink" Target="https://anr.fr/fr/lanr/engagements/la-science-ouverte/le-barometre-science-ouverte-anr/" TargetMode="External"/><Relationship Id="rId11" Type="http://schemas.openxmlformats.org/officeDocument/2006/relationships/hyperlink" Target="mailto:scienceouverte@agencerecherche.fr" TargetMode="External"/><Relationship Id="rId5" Type="http://schemas.openxmlformats.org/officeDocument/2006/relationships/hyperlink" Target="https://anr.fr/lanr/engagements/la-science-ouverte/faq-pgd/" TargetMode="External"/><Relationship Id="rId10" Type="http://schemas.openxmlformats.org/officeDocument/2006/relationships/hyperlink" Target="https://www.ccsd.cnrs.fr/2022/11/nouveau-un-parcours-de-formation-au-depot-dans-hal-destine-aux-chercheur-e-s/" TargetMode="External"/><Relationship Id="rId4" Type="http://schemas.openxmlformats.org/officeDocument/2006/relationships/hyperlink" Target="https://anr.fr/fr/lanr/engagements/la-science-ouverte/faq-pub/" TargetMode="External"/><Relationship Id="rId9" Type="http://schemas.openxmlformats.org/officeDocument/2006/relationships/hyperlink" Target="https://www.inist.fr/services/accompagner/webinaire/outil-dmp-opidor-modele-de-plan-de-gestion-de-donnees-structur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aap.agencerecherche.fr/"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DE5E06-5B1D-C245-8210-B15D85054110}"/>
              </a:ext>
            </a:extLst>
          </p:cNvPr>
          <p:cNvSpPr>
            <a:spLocks noGrp="1"/>
          </p:cNvSpPr>
          <p:nvPr>
            <p:ph type="ctrTitle"/>
          </p:nvPr>
        </p:nvSpPr>
        <p:spPr>
          <a:xfrm>
            <a:off x="519996" y="2201333"/>
            <a:ext cx="7610992" cy="3473326"/>
          </a:xfrm>
        </p:spPr>
        <p:txBody>
          <a:bodyPr>
            <a:normAutofit/>
          </a:bodyPr>
          <a:lstStyle/>
          <a:p>
            <a:r>
              <a:rPr lang="fr-FR" dirty="0"/>
              <a:t>Réunion de lancement des projets – AAPG 2023</a:t>
            </a:r>
            <a:br>
              <a:rPr lang="fr-FR" dirty="0"/>
            </a:br>
            <a:br>
              <a:rPr lang="fr-FR" dirty="0"/>
            </a:br>
            <a:r>
              <a:rPr lang="fr-FR" sz="3600" dirty="0"/>
              <a:t>CE 48 – Fondements du numérique</a:t>
            </a:r>
            <a:endParaRPr lang="fr-FR" sz="3600" dirty="0">
              <a:highlight>
                <a:srgbClr val="FFFF00"/>
              </a:highlight>
            </a:endParaRPr>
          </a:p>
        </p:txBody>
      </p:sp>
    </p:spTree>
    <p:extLst>
      <p:ext uri="{BB962C8B-B14F-4D97-AF65-F5344CB8AC3E}">
        <p14:creationId xmlns:p14="http://schemas.microsoft.com/office/powerpoint/2010/main" val="3558558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20CB533-21DD-6C4E-8131-5413FA3368EF}"/>
              </a:ext>
            </a:extLst>
          </p:cNvPr>
          <p:cNvSpPr>
            <a:spLocks noGrp="1"/>
          </p:cNvSpPr>
          <p:nvPr>
            <p:ph type="title"/>
          </p:nvPr>
        </p:nvSpPr>
        <p:spPr>
          <a:xfrm>
            <a:off x="380999" y="294516"/>
            <a:ext cx="8381999" cy="656699"/>
          </a:xfrm>
        </p:spPr>
        <p:txBody>
          <a:bodyPr>
            <a:normAutofit fontScale="90000"/>
          </a:bodyPr>
          <a:lstStyle/>
          <a:p>
            <a:r>
              <a:rPr lang="fr-FR" sz="3200" dirty="0"/>
              <a:t>Rappel de certaines clauses financières du règlement financier 1/4</a:t>
            </a:r>
          </a:p>
        </p:txBody>
      </p:sp>
      <p:sp>
        <p:nvSpPr>
          <p:cNvPr id="4" name="Rectangle 3">
            <a:extLst>
              <a:ext uri="{FF2B5EF4-FFF2-40B4-BE49-F238E27FC236}">
                <a16:creationId xmlns:a16="http://schemas.microsoft.com/office/drawing/2014/main" id="{92282D43-5AFF-4960-B33D-0C2B3DC564B8}"/>
              </a:ext>
            </a:extLst>
          </p:cNvPr>
          <p:cNvSpPr/>
          <p:nvPr/>
        </p:nvSpPr>
        <p:spPr>
          <a:xfrm>
            <a:off x="381001" y="1384804"/>
            <a:ext cx="8485598" cy="4154984"/>
          </a:xfrm>
          <a:prstGeom prst="rect">
            <a:avLst/>
          </a:prstGeom>
        </p:spPr>
        <p:txBody>
          <a:bodyPr wrap="square">
            <a:spAutoFit/>
          </a:bodyPr>
          <a:lstStyle/>
          <a:p>
            <a:pPr>
              <a:defRPr/>
            </a:pPr>
            <a:r>
              <a:rPr lang="fr-FR" sz="2000" b="1" u="sng" dirty="0"/>
              <a:t>Période d’éligibilité des dépenses</a:t>
            </a:r>
          </a:p>
          <a:p>
            <a:pPr>
              <a:defRPr/>
            </a:pPr>
            <a:endParaRPr lang="fr-FR" sz="1600" dirty="0"/>
          </a:p>
          <a:p>
            <a:pPr>
              <a:defRPr/>
            </a:pPr>
            <a:r>
              <a:rPr lang="fr-FR" sz="1600" dirty="0"/>
              <a:t>Pour que les dépenses puissent être éligibles à l’aide ANR, il faut qu’elles aient eu lieu dans le cadre du projet et pendant la durée d’admissibilité des coûts. Il faut que les dépenses soient tracées comptablement en cas d’audit. </a:t>
            </a:r>
          </a:p>
          <a:p>
            <a:pPr>
              <a:defRPr/>
            </a:pPr>
            <a:endParaRPr lang="fr-FR" sz="1600" b="1" dirty="0"/>
          </a:p>
          <a:p>
            <a:pPr marL="285750" indent="-285750">
              <a:buFontTx/>
              <a:buChar char="-"/>
              <a:defRPr/>
            </a:pPr>
            <a:r>
              <a:rPr lang="fr-FR" b="1" dirty="0">
                <a:solidFill>
                  <a:srgbClr val="4C7FC1"/>
                </a:solidFill>
              </a:rPr>
              <a:t>Date de début d’admissibilité des coûts :</a:t>
            </a:r>
          </a:p>
          <a:p>
            <a:pPr>
              <a:defRPr/>
            </a:pPr>
            <a:endParaRPr lang="fr-FR" sz="1600" b="1" dirty="0"/>
          </a:p>
          <a:p>
            <a:pPr>
              <a:defRPr/>
            </a:pPr>
            <a:r>
              <a:rPr lang="fr-FR" sz="1600" dirty="0"/>
              <a:t>C’est la date définie dans les actes attributifs (ex : 1er octobre pour l’AAPG)</a:t>
            </a:r>
          </a:p>
          <a:p>
            <a:pPr marL="285750" indent="-285750">
              <a:buFontTx/>
              <a:buChar char="-"/>
              <a:defRPr/>
            </a:pPr>
            <a:endParaRPr lang="fr-FR" sz="1600" dirty="0"/>
          </a:p>
          <a:p>
            <a:pPr marL="285750" indent="-285750">
              <a:buFontTx/>
              <a:buChar char="-"/>
              <a:defRPr/>
            </a:pPr>
            <a:r>
              <a:rPr lang="fr-FR" b="1" dirty="0">
                <a:solidFill>
                  <a:srgbClr val="4C7FC1"/>
                </a:solidFill>
              </a:rPr>
              <a:t>Date de fin d’admissibilité des coûts :</a:t>
            </a:r>
          </a:p>
          <a:p>
            <a:pPr>
              <a:defRPr/>
            </a:pPr>
            <a:endParaRPr lang="fr-FR" sz="1600" b="1" dirty="0"/>
          </a:p>
          <a:p>
            <a:pPr>
              <a:defRPr/>
            </a:pPr>
            <a:r>
              <a:rPr lang="fr-FR" sz="1600" dirty="0"/>
              <a:t>Cette date correspond à la date de fin du projet scientifique. La durée du projet et son calendrier sont fixés dans le document scientifique et sur le SIM. Aucune dépense ne sera prise en charge au-delà de cette date. </a:t>
            </a:r>
          </a:p>
          <a:p>
            <a:pPr>
              <a:defRPr/>
            </a:pPr>
            <a:r>
              <a:rPr lang="fr-FR" sz="1600" dirty="0">
                <a:solidFill>
                  <a:srgbClr val="4C7FC1"/>
                </a:solidFill>
              </a:rPr>
              <a:t>	</a:t>
            </a:r>
          </a:p>
        </p:txBody>
      </p:sp>
      <p:pic>
        <p:nvPicPr>
          <p:cNvPr id="5" name="Image 4">
            <a:extLst>
              <a:ext uri="{FF2B5EF4-FFF2-40B4-BE49-F238E27FC236}">
                <a16:creationId xmlns:a16="http://schemas.microsoft.com/office/drawing/2014/main" id="{3D4BC612-C27A-41EF-AF54-04E99306ED5D}"/>
              </a:ext>
            </a:extLst>
          </p:cNvPr>
          <p:cNvPicPr>
            <a:picLocks noChangeAspect="1"/>
          </p:cNvPicPr>
          <p:nvPr/>
        </p:nvPicPr>
        <p:blipFill>
          <a:blip r:embed="rId3"/>
          <a:stretch>
            <a:fillRect/>
          </a:stretch>
        </p:blipFill>
        <p:spPr>
          <a:xfrm>
            <a:off x="390979" y="5546571"/>
            <a:ext cx="384325" cy="384325"/>
          </a:xfrm>
          <a:prstGeom prst="rect">
            <a:avLst/>
          </a:prstGeom>
        </p:spPr>
      </p:pic>
      <p:sp>
        <p:nvSpPr>
          <p:cNvPr id="2" name="ZoneTexte 1">
            <a:extLst>
              <a:ext uri="{FF2B5EF4-FFF2-40B4-BE49-F238E27FC236}">
                <a16:creationId xmlns:a16="http://schemas.microsoft.com/office/drawing/2014/main" id="{897B3BCC-5F59-4219-896E-47E418889D00}"/>
              </a:ext>
            </a:extLst>
          </p:cNvPr>
          <p:cNvSpPr txBox="1"/>
          <p:nvPr/>
        </p:nvSpPr>
        <p:spPr>
          <a:xfrm>
            <a:off x="863029" y="5469323"/>
            <a:ext cx="8003570" cy="584775"/>
          </a:xfrm>
          <a:prstGeom prst="rect">
            <a:avLst/>
          </a:prstGeom>
          <a:noFill/>
        </p:spPr>
        <p:txBody>
          <a:bodyPr wrap="square" rtlCol="0">
            <a:spAutoFit/>
          </a:bodyPr>
          <a:lstStyle/>
          <a:p>
            <a:r>
              <a:rPr lang="fr-FR" sz="1600" b="1" dirty="0">
                <a:solidFill>
                  <a:srgbClr val="4C7FC1"/>
                </a:solidFill>
              </a:rPr>
              <a:t>Nous prenons en compte la date de service fait et non la date de facturation (qui elle peut être postérieure à la date de fin scientifique)</a:t>
            </a:r>
            <a:endParaRPr lang="fr-FR" sz="1600" b="1" dirty="0"/>
          </a:p>
        </p:txBody>
      </p:sp>
      <p:pic>
        <p:nvPicPr>
          <p:cNvPr id="7" name="Image 6" descr="Une image contenant Police, Graphique, capture d’écran, symbole&#10;&#10;Description générée automatiquement">
            <a:extLst>
              <a:ext uri="{FF2B5EF4-FFF2-40B4-BE49-F238E27FC236}">
                <a16:creationId xmlns:a16="http://schemas.microsoft.com/office/drawing/2014/main" id="{52878325-E482-E649-AE62-4133E81DEDBF}"/>
              </a:ext>
            </a:extLst>
          </p:cNvPr>
          <p:cNvPicPr>
            <a:picLocks noChangeAspect="1"/>
          </p:cNvPicPr>
          <p:nvPr/>
        </p:nvPicPr>
        <p:blipFill>
          <a:blip r:embed="rId4"/>
          <a:stretch>
            <a:fillRect/>
          </a:stretch>
        </p:blipFill>
        <p:spPr>
          <a:xfrm>
            <a:off x="7306195" y="2471942"/>
            <a:ext cx="1837805" cy="1761127"/>
          </a:xfrm>
          <a:prstGeom prst="rect">
            <a:avLst/>
          </a:prstGeom>
        </p:spPr>
      </p:pic>
    </p:spTree>
    <p:extLst>
      <p:ext uri="{BB962C8B-B14F-4D97-AF65-F5344CB8AC3E}">
        <p14:creationId xmlns:p14="http://schemas.microsoft.com/office/powerpoint/2010/main" val="69925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7ED118-DD93-4619-B8E5-42A4AE5FAE99}"/>
              </a:ext>
            </a:extLst>
          </p:cNvPr>
          <p:cNvSpPr/>
          <p:nvPr/>
        </p:nvSpPr>
        <p:spPr>
          <a:xfrm>
            <a:off x="655251" y="3115871"/>
            <a:ext cx="8043169" cy="113191"/>
          </a:xfrm>
          <a:prstGeom prst="rect">
            <a:avLst/>
          </a:prstGeom>
          <a:solidFill>
            <a:schemeClr val="bg2"/>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dirty="0">
              <a:solidFill>
                <a:prstClr val="white"/>
              </a:solidFill>
              <a:latin typeface="Calibri" panose="020F0502020204030204"/>
            </a:endParaRPr>
          </a:p>
        </p:txBody>
      </p:sp>
      <p:sp>
        <p:nvSpPr>
          <p:cNvPr id="4" name="Triangle isocèle 3">
            <a:extLst>
              <a:ext uri="{FF2B5EF4-FFF2-40B4-BE49-F238E27FC236}">
                <a16:creationId xmlns:a16="http://schemas.microsoft.com/office/drawing/2014/main" id="{056FAF80-83A1-4B43-820B-3693D313A5DA}"/>
              </a:ext>
            </a:extLst>
          </p:cNvPr>
          <p:cNvSpPr/>
          <p:nvPr/>
        </p:nvSpPr>
        <p:spPr>
          <a:xfrm rot="5400000">
            <a:off x="8479284" y="2999542"/>
            <a:ext cx="526002" cy="359546"/>
          </a:xfrm>
          <a:prstGeom prst="triangl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a:solidFill>
                <a:prstClr val="white"/>
              </a:solidFill>
              <a:latin typeface="Calibri" panose="020F0502020204030204"/>
            </a:endParaRPr>
          </a:p>
        </p:txBody>
      </p:sp>
      <p:sp>
        <p:nvSpPr>
          <p:cNvPr id="6" name="Rectangle 5">
            <a:extLst>
              <a:ext uri="{FF2B5EF4-FFF2-40B4-BE49-F238E27FC236}">
                <a16:creationId xmlns:a16="http://schemas.microsoft.com/office/drawing/2014/main" id="{3568601A-B2CF-4E88-94AD-C09D6A9DFEAF}"/>
              </a:ext>
            </a:extLst>
          </p:cNvPr>
          <p:cNvSpPr/>
          <p:nvPr/>
        </p:nvSpPr>
        <p:spPr>
          <a:xfrm flipH="1">
            <a:off x="667964" y="2612169"/>
            <a:ext cx="34289" cy="520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a:solidFill>
                <a:prstClr val="white"/>
              </a:solidFill>
              <a:latin typeface="Calibri" panose="020F0502020204030204"/>
            </a:endParaRPr>
          </a:p>
        </p:txBody>
      </p:sp>
      <p:sp>
        <p:nvSpPr>
          <p:cNvPr id="7" name="ZoneTexte 6">
            <a:extLst>
              <a:ext uri="{FF2B5EF4-FFF2-40B4-BE49-F238E27FC236}">
                <a16:creationId xmlns:a16="http://schemas.microsoft.com/office/drawing/2014/main" id="{3BA63C16-8177-4A1D-9EC3-7DAAD64766B5}"/>
              </a:ext>
            </a:extLst>
          </p:cNvPr>
          <p:cNvSpPr txBox="1"/>
          <p:nvPr/>
        </p:nvSpPr>
        <p:spPr>
          <a:xfrm>
            <a:off x="389208" y="3726290"/>
            <a:ext cx="715333" cy="461665"/>
          </a:xfrm>
          <a:prstGeom prst="rect">
            <a:avLst/>
          </a:prstGeom>
          <a:noFill/>
        </p:spPr>
        <p:txBody>
          <a:bodyPr wrap="square" rtlCol="0">
            <a:spAutoFit/>
          </a:bodyPr>
          <a:lstStyle/>
          <a:p>
            <a:pPr algn="ctr" defTabSz="685800"/>
            <a:r>
              <a:rPr lang="fr-FR" sz="1200" dirty="0">
                <a:solidFill>
                  <a:srgbClr val="70AD47"/>
                </a:solidFill>
                <a:latin typeface="Calibri" panose="020F0502020204030204"/>
              </a:rPr>
              <a:t>1</a:t>
            </a:r>
            <a:r>
              <a:rPr lang="fr-FR" sz="1200" baseline="30000" dirty="0">
                <a:solidFill>
                  <a:srgbClr val="70AD47"/>
                </a:solidFill>
                <a:latin typeface="Calibri" panose="020F0502020204030204"/>
              </a:rPr>
              <a:t>er</a:t>
            </a:r>
            <a:r>
              <a:rPr lang="fr-FR" sz="1200" dirty="0">
                <a:solidFill>
                  <a:srgbClr val="70AD47"/>
                </a:solidFill>
                <a:latin typeface="Calibri" panose="020F0502020204030204"/>
              </a:rPr>
              <a:t> avance</a:t>
            </a:r>
          </a:p>
        </p:txBody>
      </p:sp>
      <p:sp>
        <p:nvSpPr>
          <p:cNvPr id="12" name="Rectangle 11">
            <a:extLst>
              <a:ext uri="{FF2B5EF4-FFF2-40B4-BE49-F238E27FC236}">
                <a16:creationId xmlns:a16="http://schemas.microsoft.com/office/drawing/2014/main" id="{3A81FF70-32F7-4DCA-B0F5-9C121A1781A6}"/>
              </a:ext>
            </a:extLst>
          </p:cNvPr>
          <p:cNvSpPr/>
          <p:nvPr/>
        </p:nvSpPr>
        <p:spPr>
          <a:xfrm>
            <a:off x="2159260" y="3185787"/>
            <a:ext cx="34289" cy="49487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a:solidFill>
                <a:prstClr val="white"/>
              </a:solidFill>
              <a:latin typeface="Calibri" panose="020F0502020204030204"/>
            </a:endParaRPr>
          </a:p>
        </p:txBody>
      </p:sp>
      <p:sp>
        <p:nvSpPr>
          <p:cNvPr id="13" name="Rectangle 12">
            <a:extLst>
              <a:ext uri="{FF2B5EF4-FFF2-40B4-BE49-F238E27FC236}">
                <a16:creationId xmlns:a16="http://schemas.microsoft.com/office/drawing/2014/main" id="{725AE67C-4AEB-4768-9F7E-54FF8D08D90D}"/>
              </a:ext>
            </a:extLst>
          </p:cNvPr>
          <p:cNvSpPr/>
          <p:nvPr/>
        </p:nvSpPr>
        <p:spPr>
          <a:xfrm>
            <a:off x="2159260" y="2609954"/>
            <a:ext cx="34289" cy="558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a:solidFill>
                <a:prstClr val="white"/>
              </a:solidFill>
              <a:latin typeface="Calibri" panose="020F0502020204030204"/>
            </a:endParaRPr>
          </a:p>
        </p:txBody>
      </p:sp>
      <p:sp>
        <p:nvSpPr>
          <p:cNvPr id="17" name="Rectangle 16">
            <a:extLst>
              <a:ext uri="{FF2B5EF4-FFF2-40B4-BE49-F238E27FC236}">
                <a16:creationId xmlns:a16="http://schemas.microsoft.com/office/drawing/2014/main" id="{CB4E0D82-4458-420D-B7FB-F868FE660799}"/>
              </a:ext>
            </a:extLst>
          </p:cNvPr>
          <p:cNvSpPr/>
          <p:nvPr/>
        </p:nvSpPr>
        <p:spPr>
          <a:xfrm flipH="1">
            <a:off x="3777296" y="2600960"/>
            <a:ext cx="34592" cy="555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a:solidFill>
                <a:prstClr val="white"/>
              </a:solidFill>
              <a:latin typeface="Calibri" panose="020F0502020204030204"/>
            </a:endParaRPr>
          </a:p>
        </p:txBody>
      </p:sp>
      <p:sp>
        <p:nvSpPr>
          <p:cNvPr id="21" name="Rectangle 20">
            <a:extLst>
              <a:ext uri="{FF2B5EF4-FFF2-40B4-BE49-F238E27FC236}">
                <a16:creationId xmlns:a16="http://schemas.microsoft.com/office/drawing/2014/main" id="{DABCD619-47A1-4718-9189-B4AACD4BD04A}"/>
              </a:ext>
            </a:extLst>
          </p:cNvPr>
          <p:cNvSpPr/>
          <p:nvPr/>
        </p:nvSpPr>
        <p:spPr>
          <a:xfrm>
            <a:off x="5267017" y="2607256"/>
            <a:ext cx="34289" cy="5511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a:solidFill>
                <a:prstClr val="white"/>
              </a:solidFill>
              <a:latin typeface="Calibri" panose="020F0502020204030204"/>
            </a:endParaRPr>
          </a:p>
        </p:txBody>
      </p:sp>
      <p:sp>
        <p:nvSpPr>
          <p:cNvPr id="25" name="Rectangle 24">
            <a:extLst>
              <a:ext uri="{FF2B5EF4-FFF2-40B4-BE49-F238E27FC236}">
                <a16:creationId xmlns:a16="http://schemas.microsoft.com/office/drawing/2014/main" id="{92AEF09A-5349-4659-82B0-78967017F6F6}"/>
              </a:ext>
            </a:extLst>
          </p:cNvPr>
          <p:cNvSpPr/>
          <p:nvPr/>
        </p:nvSpPr>
        <p:spPr>
          <a:xfrm>
            <a:off x="6884971" y="2608143"/>
            <a:ext cx="34289" cy="571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a:solidFill>
                <a:prstClr val="white"/>
              </a:solidFill>
              <a:latin typeface="Calibri" panose="020F0502020204030204"/>
            </a:endParaRPr>
          </a:p>
        </p:txBody>
      </p:sp>
      <p:sp>
        <p:nvSpPr>
          <p:cNvPr id="32" name="ZoneTexte 31">
            <a:extLst>
              <a:ext uri="{FF2B5EF4-FFF2-40B4-BE49-F238E27FC236}">
                <a16:creationId xmlns:a16="http://schemas.microsoft.com/office/drawing/2014/main" id="{3F25749A-738A-4319-A655-636D794D3B37}"/>
              </a:ext>
            </a:extLst>
          </p:cNvPr>
          <p:cNvSpPr txBox="1"/>
          <p:nvPr/>
        </p:nvSpPr>
        <p:spPr>
          <a:xfrm>
            <a:off x="3413042" y="1118757"/>
            <a:ext cx="706406" cy="300082"/>
          </a:xfrm>
          <a:prstGeom prst="rect">
            <a:avLst/>
          </a:prstGeom>
          <a:noFill/>
        </p:spPr>
        <p:txBody>
          <a:bodyPr wrap="square" rtlCol="0">
            <a:spAutoFit/>
          </a:bodyPr>
          <a:lstStyle/>
          <a:p>
            <a:pPr defTabSz="685800"/>
            <a:r>
              <a:rPr lang="fr-FR" sz="1350" b="1" dirty="0">
                <a:solidFill>
                  <a:prstClr val="black"/>
                </a:solidFill>
                <a:latin typeface="Calibri" panose="020F0502020204030204"/>
              </a:rPr>
              <a:t>TA + 24</a:t>
            </a:r>
          </a:p>
        </p:txBody>
      </p:sp>
      <p:sp>
        <p:nvSpPr>
          <p:cNvPr id="33" name="ZoneTexte 32">
            <a:extLst>
              <a:ext uri="{FF2B5EF4-FFF2-40B4-BE49-F238E27FC236}">
                <a16:creationId xmlns:a16="http://schemas.microsoft.com/office/drawing/2014/main" id="{0BEC5090-698B-4790-879B-79433C882F5E}"/>
              </a:ext>
            </a:extLst>
          </p:cNvPr>
          <p:cNvSpPr txBox="1"/>
          <p:nvPr/>
        </p:nvSpPr>
        <p:spPr>
          <a:xfrm>
            <a:off x="1852420" y="1118757"/>
            <a:ext cx="706406" cy="300082"/>
          </a:xfrm>
          <a:prstGeom prst="rect">
            <a:avLst/>
          </a:prstGeom>
          <a:noFill/>
        </p:spPr>
        <p:txBody>
          <a:bodyPr wrap="square" rtlCol="0">
            <a:spAutoFit/>
          </a:bodyPr>
          <a:lstStyle/>
          <a:p>
            <a:pPr defTabSz="685800"/>
            <a:r>
              <a:rPr lang="fr-FR" sz="1350" b="1" dirty="0">
                <a:solidFill>
                  <a:prstClr val="black"/>
                </a:solidFill>
                <a:latin typeface="Calibri" panose="020F0502020204030204"/>
              </a:rPr>
              <a:t>TA + 12</a:t>
            </a:r>
          </a:p>
        </p:txBody>
      </p:sp>
      <p:sp>
        <p:nvSpPr>
          <p:cNvPr id="34" name="ZoneTexte 33">
            <a:extLst>
              <a:ext uri="{FF2B5EF4-FFF2-40B4-BE49-F238E27FC236}">
                <a16:creationId xmlns:a16="http://schemas.microsoft.com/office/drawing/2014/main" id="{311BF726-7D1B-4875-8898-0C908C11D487}"/>
              </a:ext>
            </a:extLst>
          </p:cNvPr>
          <p:cNvSpPr txBox="1"/>
          <p:nvPr/>
        </p:nvSpPr>
        <p:spPr>
          <a:xfrm>
            <a:off x="4926698" y="1118757"/>
            <a:ext cx="706406" cy="300082"/>
          </a:xfrm>
          <a:prstGeom prst="rect">
            <a:avLst/>
          </a:prstGeom>
          <a:noFill/>
        </p:spPr>
        <p:txBody>
          <a:bodyPr wrap="square" rtlCol="0">
            <a:spAutoFit/>
          </a:bodyPr>
          <a:lstStyle/>
          <a:p>
            <a:pPr defTabSz="685800"/>
            <a:r>
              <a:rPr lang="fr-FR" sz="1350" b="1" dirty="0">
                <a:solidFill>
                  <a:prstClr val="black"/>
                </a:solidFill>
                <a:latin typeface="Calibri" panose="020F0502020204030204"/>
              </a:rPr>
              <a:t>TA + 36</a:t>
            </a:r>
          </a:p>
        </p:txBody>
      </p:sp>
      <p:sp>
        <p:nvSpPr>
          <p:cNvPr id="35" name="ZoneTexte 34">
            <a:extLst>
              <a:ext uri="{FF2B5EF4-FFF2-40B4-BE49-F238E27FC236}">
                <a16:creationId xmlns:a16="http://schemas.microsoft.com/office/drawing/2014/main" id="{04E26D89-F145-4CBE-A5D6-D002CDA2AAE4}"/>
              </a:ext>
            </a:extLst>
          </p:cNvPr>
          <p:cNvSpPr txBox="1"/>
          <p:nvPr/>
        </p:nvSpPr>
        <p:spPr>
          <a:xfrm>
            <a:off x="6677062" y="1118757"/>
            <a:ext cx="996861" cy="300082"/>
          </a:xfrm>
          <a:prstGeom prst="rect">
            <a:avLst/>
          </a:prstGeom>
          <a:noFill/>
        </p:spPr>
        <p:txBody>
          <a:bodyPr wrap="square" rtlCol="0">
            <a:spAutoFit/>
          </a:bodyPr>
          <a:lstStyle/>
          <a:p>
            <a:pPr defTabSz="685800"/>
            <a:r>
              <a:rPr lang="fr-FR" sz="1350" b="1" dirty="0">
                <a:solidFill>
                  <a:prstClr val="black"/>
                </a:solidFill>
                <a:latin typeface="Calibri" panose="020F0502020204030204"/>
              </a:rPr>
              <a:t>TFS</a:t>
            </a:r>
          </a:p>
        </p:txBody>
      </p:sp>
      <p:sp>
        <p:nvSpPr>
          <p:cNvPr id="36" name="ZoneTexte 35">
            <a:extLst>
              <a:ext uri="{FF2B5EF4-FFF2-40B4-BE49-F238E27FC236}">
                <a16:creationId xmlns:a16="http://schemas.microsoft.com/office/drawing/2014/main" id="{21841645-3D48-408F-A21D-686AF2AB94ED}"/>
              </a:ext>
            </a:extLst>
          </p:cNvPr>
          <p:cNvSpPr txBox="1"/>
          <p:nvPr/>
        </p:nvSpPr>
        <p:spPr>
          <a:xfrm>
            <a:off x="2424887" y="3314660"/>
            <a:ext cx="1054137" cy="369332"/>
          </a:xfrm>
          <a:prstGeom prst="rect">
            <a:avLst/>
          </a:prstGeom>
          <a:noFill/>
        </p:spPr>
        <p:txBody>
          <a:bodyPr wrap="square" rtlCol="0">
            <a:spAutoFit/>
          </a:bodyPr>
          <a:lstStyle/>
          <a:p>
            <a:pPr algn="ctr" defTabSz="685800"/>
            <a:r>
              <a:rPr lang="fr-FR" sz="900" i="1" dirty="0">
                <a:solidFill>
                  <a:srgbClr val="ED7D31"/>
                </a:solidFill>
                <a:latin typeface="Calibri" panose="020F0502020204030204"/>
              </a:rPr>
              <a:t>Relevé dépenses  intermédiaire</a:t>
            </a:r>
          </a:p>
        </p:txBody>
      </p:sp>
      <p:sp>
        <p:nvSpPr>
          <p:cNvPr id="37" name="ZoneTexte 36">
            <a:extLst>
              <a:ext uri="{FF2B5EF4-FFF2-40B4-BE49-F238E27FC236}">
                <a16:creationId xmlns:a16="http://schemas.microsoft.com/office/drawing/2014/main" id="{E5236943-46AD-487E-AF34-F2C3596B6CB8}"/>
              </a:ext>
            </a:extLst>
          </p:cNvPr>
          <p:cNvSpPr txBox="1"/>
          <p:nvPr/>
        </p:nvSpPr>
        <p:spPr>
          <a:xfrm>
            <a:off x="816395" y="3277097"/>
            <a:ext cx="1264020" cy="507831"/>
          </a:xfrm>
          <a:prstGeom prst="rect">
            <a:avLst/>
          </a:prstGeom>
          <a:noFill/>
        </p:spPr>
        <p:txBody>
          <a:bodyPr wrap="square" rtlCol="0">
            <a:spAutoFit/>
          </a:bodyPr>
          <a:lstStyle/>
          <a:p>
            <a:pPr algn="ctr" defTabSz="685800"/>
            <a:r>
              <a:rPr lang="fr-FR" sz="900" i="1" dirty="0">
                <a:solidFill>
                  <a:srgbClr val="ED7D31"/>
                </a:solidFill>
                <a:latin typeface="Calibri" panose="020F0502020204030204"/>
              </a:rPr>
              <a:t>Relevé dépenses  intermédiaire</a:t>
            </a:r>
          </a:p>
          <a:p>
            <a:pPr defTabSz="685800"/>
            <a:r>
              <a:rPr lang="fr-FR" sz="900" i="1" dirty="0">
                <a:solidFill>
                  <a:srgbClr val="ED7D31"/>
                </a:solidFill>
                <a:latin typeface="Calibri" panose="020F0502020204030204"/>
              </a:rPr>
              <a:t>Accord de Consortium</a:t>
            </a:r>
          </a:p>
        </p:txBody>
      </p:sp>
      <p:sp>
        <p:nvSpPr>
          <p:cNvPr id="39" name="ZoneTexte 38">
            <a:extLst>
              <a:ext uri="{FF2B5EF4-FFF2-40B4-BE49-F238E27FC236}">
                <a16:creationId xmlns:a16="http://schemas.microsoft.com/office/drawing/2014/main" id="{E931226A-E756-45B6-8B24-94FD6488CE96}"/>
              </a:ext>
            </a:extLst>
          </p:cNvPr>
          <p:cNvSpPr txBox="1"/>
          <p:nvPr/>
        </p:nvSpPr>
        <p:spPr>
          <a:xfrm>
            <a:off x="7251416" y="2228418"/>
            <a:ext cx="1488782" cy="842538"/>
          </a:xfrm>
          <a:prstGeom prst="rect">
            <a:avLst/>
          </a:prstGeom>
          <a:noFill/>
        </p:spPr>
        <p:txBody>
          <a:bodyPr wrap="square" rtlCol="0">
            <a:spAutoFit/>
          </a:bodyPr>
          <a:lstStyle/>
          <a:p>
            <a:pPr defTabSz="685800"/>
            <a:r>
              <a:rPr lang="fr-FR" sz="975" i="1" dirty="0">
                <a:solidFill>
                  <a:srgbClr val="ED7D31"/>
                </a:solidFill>
                <a:latin typeface="Calibri" panose="020F0502020204030204"/>
              </a:rPr>
              <a:t>Relevé dépenses Solde</a:t>
            </a:r>
          </a:p>
          <a:p>
            <a:pPr defTabSz="685800"/>
            <a:r>
              <a:rPr lang="fr-FR" sz="975" i="1" dirty="0">
                <a:solidFill>
                  <a:srgbClr val="ED7D31"/>
                </a:solidFill>
                <a:latin typeface="Calibri" panose="020F0502020204030204"/>
              </a:rPr>
              <a:t>Rapport Final Scientifique</a:t>
            </a:r>
          </a:p>
          <a:p>
            <a:pPr defTabSz="685800"/>
            <a:r>
              <a:rPr lang="fr-FR" sz="975" i="1" dirty="0">
                <a:solidFill>
                  <a:srgbClr val="ED7D31"/>
                </a:solidFill>
                <a:latin typeface="Calibri" panose="020F0502020204030204"/>
              </a:rPr>
              <a:t>Accord de Consortium</a:t>
            </a:r>
          </a:p>
          <a:p>
            <a:pPr defTabSz="685800"/>
            <a:r>
              <a:rPr lang="fr-FR" sz="975" i="1" dirty="0">
                <a:solidFill>
                  <a:srgbClr val="ED7D31"/>
                </a:solidFill>
                <a:latin typeface="Calibri" panose="020F0502020204030204"/>
              </a:rPr>
              <a:t>Plan de gestion des données</a:t>
            </a:r>
          </a:p>
        </p:txBody>
      </p:sp>
      <p:sp>
        <p:nvSpPr>
          <p:cNvPr id="40" name="ZoneTexte 39">
            <a:extLst>
              <a:ext uri="{FF2B5EF4-FFF2-40B4-BE49-F238E27FC236}">
                <a16:creationId xmlns:a16="http://schemas.microsoft.com/office/drawing/2014/main" id="{C5495A65-6D61-4AC6-9495-458AAA2521E6}"/>
              </a:ext>
            </a:extLst>
          </p:cNvPr>
          <p:cNvSpPr txBox="1"/>
          <p:nvPr/>
        </p:nvSpPr>
        <p:spPr>
          <a:xfrm>
            <a:off x="7251416" y="3401063"/>
            <a:ext cx="1488782" cy="692497"/>
          </a:xfrm>
          <a:prstGeom prst="rect">
            <a:avLst/>
          </a:prstGeom>
          <a:noFill/>
        </p:spPr>
        <p:txBody>
          <a:bodyPr wrap="square" rtlCol="0">
            <a:spAutoFit/>
          </a:bodyPr>
          <a:lstStyle/>
          <a:p>
            <a:pPr defTabSz="685800"/>
            <a:r>
              <a:rPr lang="fr-FR" sz="975" i="1" dirty="0">
                <a:solidFill>
                  <a:srgbClr val="ED7D31"/>
                </a:solidFill>
                <a:latin typeface="Calibri" panose="020F0502020204030204"/>
              </a:rPr>
              <a:t>Relevé dépenses Solde</a:t>
            </a:r>
          </a:p>
          <a:p>
            <a:pPr defTabSz="685800"/>
            <a:r>
              <a:rPr lang="fr-FR" sz="975" i="1" dirty="0">
                <a:solidFill>
                  <a:srgbClr val="ED7D31"/>
                </a:solidFill>
                <a:latin typeface="Calibri" panose="020F0502020204030204"/>
              </a:rPr>
              <a:t>Rapport Final Scientifique</a:t>
            </a:r>
          </a:p>
          <a:p>
            <a:pPr defTabSz="685800"/>
            <a:r>
              <a:rPr lang="fr-FR" sz="975" i="1" dirty="0">
                <a:solidFill>
                  <a:srgbClr val="ED7D31"/>
                </a:solidFill>
                <a:latin typeface="Calibri" panose="020F0502020204030204"/>
              </a:rPr>
              <a:t>Plan de gestion des données</a:t>
            </a:r>
          </a:p>
        </p:txBody>
      </p:sp>
      <p:sp>
        <p:nvSpPr>
          <p:cNvPr id="41" name="ZoneTexte 40">
            <a:extLst>
              <a:ext uri="{FF2B5EF4-FFF2-40B4-BE49-F238E27FC236}">
                <a16:creationId xmlns:a16="http://schemas.microsoft.com/office/drawing/2014/main" id="{0C9E3AE1-F05D-443A-841F-FFC3B4C9707D}"/>
              </a:ext>
            </a:extLst>
          </p:cNvPr>
          <p:cNvSpPr txBox="1"/>
          <p:nvPr/>
        </p:nvSpPr>
        <p:spPr>
          <a:xfrm>
            <a:off x="514482" y="1118757"/>
            <a:ext cx="487852" cy="300082"/>
          </a:xfrm>
          <a:prstGeom prst="rect">
            <a:avLst/>
          </a:prstGeom>
          <a:noFill/>
        </p:spPr>
        <p:txBody>
          <a:bodyPr wrap="square" rtlCol="0">
            <a:spAutoFit/>
          </a:bodyPr>
          <a:lstStyle/>
          <a:p>
            <a:pPr defTabSz="685800"/>
            <a:r>
              <a:rPr lang="fr-FR" sz="1350" b="1" dirty="0">
                <a:solidFill>
                  <a:prstClr val="black"/>
                </a:solidFill>
                <a:latin typeface="Calibri" panose="020F0502020204030204"/>
              </a:rPr>
              <a:t>TA</a:t>
            </a:r>
          </a:p>
        </p:txBody>
      </p:sp>
      <p:sp>
        <p:nvSpPr>
          <p:cNvPr id="42" name="Rectangle : coins arrondis 41">
            <a:extLst>
              <a:ext uri="{FF2B5EF4-FFF2-40B4-BE49-F238E27FC236}">
                <a16:creationId xmlns:a16="http://schemas.microsoft.com/office/drawing/2014/main" id="{2F5ACCE3-0E99-4A29-951D-C0DAF33B93B3}"/>
              </a:ext>
            </a:extLst>
          </p:cNvPr>
          <p:cNvSpPr/>
          <p:nvPr/>
        </p:nvSpPr>
        <p:spPr>
          <a:xfrm>
            <a:off x="655250" y="3121840"/>
            <a:ext cx="6272775" cy="99376"/>
          </a:xfrm>
          <a:prstGeom prst="round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a:solidFill>
                <a:prstClr val="white"/>
              </a:solidFill>
              <a:latin typeface="Calibri" panose="020F0502020204030204"/>
            </a:endParaRPr>
          </a:p>
        </p:txBody>
      </p:sp>
      <p:sp>
        <p:nvSpPr>
          <p:cNvPr id="43" name="Rectangle 42">
            <a:extLst>
              <a:ext uri="{FF2B5EF4-FFF2-40B4-BE49-F238E27FC236}">
                <a16:creationId xmlns:a16="http://schemas.microsoft.com/office/drawing/2014/main" id="{9206AE27-19A3-4F46-B7CA-95EC77BFCB35}"/>
              </a:ext>
            </a:extLst>
          </p:cNvPr>
          <p:cNvSpPr/>
          <p:nvPr/>
        </p:nvSpPr>
        <p:spPr>
          <a:xfrm>
            <a:off x="513197" y="4793709"/>
            <a:ext cx="532187" cy="113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a:solidFill>
                <a:prstClr val="white"/>
              </a:solidFill>
              <a:latin typeface="Calibri" panose="020F0502020204030204"/>
            </a:endParaRPr>
          </a:p>
        </p:txBody>
      </p:sp>
      <p:sp>
        <p:nvSpPr>
          <p:cNvPr id="44" name="Rectangle 43">
            <a:extLst>
              <a:ext uri="{FF2B5EF4-FFF2-40B4-BE49-F238E27FC236}">
                <a16:creationId xmlns:a16="http://schemas.microsoft.com/office/drawing/2014/main" id="{310AB953-5567-4298-98D1-535D69B132D5}"/>
              </a:ext>
            </a:extLst>
          </p:cNvPr>
          <p:cNvSpPr/>
          <p:nvPr/>
        </p:nvSpPr>
        <p:spPr>
          <a:xfrm>
            <a:off x="513197" y="5056898"/>
            <a:ext cx="532187" cy="11319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a:solidFill>
                <a:prstClr val="white"/>
              </a:solidFill>
              <a:latin typeface="Calibri" panose="020F0502020204030204"/>
            </a:endParaRPr>
          </a:p>
        </p:txBody>
      </p:sp>
      <p:sp>
        <p:nvSpPr>
          <p:cNvPr id="45" name="Rectangle 44">
            <a:extLst>
              <a:ext uri="{FF2B5EF4-FFF2-40B4-BE49-F238E27FC236}">
                <a16:creationId xmlns:a16="http://schemas.microsoft.com/office/drawing/2014/main" id="{8E006897-CC1C-4B71-AC64-B72D10303861}"/>
              </a:ext>
            </a:extLst>
          </p:cNvPr>
          <p:cNvSpPr/>
          <p:nvPr/>
        </p:nvSpPr>
        <p:spPr>
          <a:xfrm>
            <a:off x="513197" y="5314330"/>
            <a:ext cx="532187" cy="113191"/>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a:solidFill>
                <a:prstClr val="white"/>
              </a:solidFill>
              <a:latin typeface="Calibri" panose="020F0502020204030204"/>
            </a:endParaRPr>
          </a:p>
        </p:txBody>
      </p:sp>
      <p:sp>
        <p:nvSpPr>
          <p:cNvPr id="46" name="ZoneTexte 45">
            <a:extLst>
              <a:ext uri="{FF2B5EF4-FFF2-40B4-BE49-F238E27FC236}">
                <a16:creationId xmlns:a16="http://schemas.microsoft.com/office/drawing/2014/main" id="{7157E2C8-138A-4836-A35A-B9F2CD34FD51}"/>
              </a:ext>
            </a:extLst>
          </p:cNvPr>
          <p:cNvSpPr txBox="1"/>
          <p:nvPr/>
        </p:nvSpPr>
        <p:spPr>
          <a:xfrm>
            <a:off x="1253221" y="4714338"/>
            <a:ext cx="1890573" cy="300082"/>
          </a:xfrm>
          <a:prstGeom prst="rect">
            <a:avLst/>
          </a:prstGeom>
          <a:noFill/>
        </p:spPr>
        <p:txBody>
          <a:bodyPr wrap="square" rtlCol="0">
            <a:spAutoFit/>
          </a:bodyPr>
          <a:lstStyle/>
          <a:p>
            <a:pPr defTabSz="685800"/>
            <a:r>
              <a:rPr lang="fr-FR" sz="1350" dirty="0">
                <a:solidFill>
                  <a:prstClr val="black"/>
                </a:solidFill>
                <a:latin typeface="Calibri" panose="020F0502020204030204"/>
              </a:rPr>
              <a:t>Coût Marginal</a:t>
            </a:r>
          </a:p>
        </p:txBody>
      </p:sp>
      <p:sp>
        <p:nvSpPr>
          <p:cNvPr id="47" name="ZoneTexte 46">
            <a:extLst>
              <a:ext uri="{FF2B5EF4-FFF2-40B4-BE49-F238E27FC236}">
                <a16:creationId xmlns:a16="http://schemas.microsoft.com/office/drawing/2014/main" id="{076FFA2B-FE17-49A1-B4D6-55E26C01AAF2}"/>
              </a:ext>
            </a:extLst>
          </p:cNvPr>
          <p:cNvSpPr txBox="1"/>
          <p:nvPr/>
        </p:nvSpPr>
        <p:spPr>
          <a:xfrm>
            <a:off x="1239871" y="4975333"/>
            <a:ext cx="1171667" cy="300082"/>
          </a:xfrm>
          <a:prstGeom prst="rect">
            <a:avLst/>
          </a:prstGeom>
          <a:noFill/>
        </p:spPr>
        <p:txBody>
          <a:bodyPr wrap="square" rtlCol="0">
            <a:spAutoFit/>
          </a:bodyPr>
          <a:lstStyle/>
          <a:p>
            <a:pPr defTabSz="685800"/>
            <a:r>
              <a:rPr lang="fr-FR" sz="1350" dirty="0">
                <a:solidFill>
                  <a:prstClr val="black"/>
                </a:solidFill>
                <a:latin typeface="Calibri" panose="020F0502020204030204"/>
              </a:rPr>
              <a:t>Coût Complet</a:t>
            </a:r>
          </a:p>
        </p:txBody>
      </p:sp>
      <p:sp>
        <p:nvSpPr>
          <p:cNvPr id="48" name="ZoneTexte 47">
            <a:extLst>
              <a:ext uri="{FF2B5EF4-FFF2-40B4-BE49-F238E27FC236}">
                <a16:creationId xmlns:a16="http://schemas.microsoft.com/office/drawing/2014/main" id="{A106329B-2AA9-43C2-827C-C3B43C830973}"/>
              </a:ext>
            </a:extLst>
          </p:cNvPr>
          <p:cNvSpPr txBox="1"/>
          <p:nvPr/>
        </p:nvSpPr>
        <p:spPr>
          <a:xfrm>
            <a:off x="1248546" y="5252332"/>
            <a:ext cx="2543267" cy="300082"/>
          </a:xfrm>
          <a:prstGeom prst="rect">
            <a:avLst/>
          </a:prstGeom>
          <a:noFill/>
        </p:spPr>
        <p:txBody>
          <a:bodyPr wrap="square" rtlCol="0">
            <a:spAutoFit/>
          </a:bodyPr>
          <a:lstStyle/>
          <a:p>
            <a:pPr defTabSz="685800"/>
            <a:r>
              <a:rPr lang="fr-FR" sz="1350" dirty="0">
                <a:solidFill>
                  <a:prstClr val="black"/>
                </a:solidFill>
                <a:latin typeface="Calibri" panose="020F0502020204030204"/>
              </a:rPr>
              <a:t>Période d’Eligibilité des Dépenses</a:t>
            </a:r>
          </a:p>
        </p:txBody>
      </p:sp>
      <p:sp>
        <p:nvSpPr>
          <p:cNvPr id="49" name="ZoneTexte 48">
            <a:extLst>
              <a:ext uri="{FF2B5EF4-FFF2-40B4-BE49-F238E27FC236}">
                <a16:creationId xmlns:a16="http://schemas.microsoft.com/office/drawing/2014/main" id="{20F1C4CC-4A96-4BD6-8EFB-14DAA121CF5B}"/>
              </a:ext>
            </a:extLst>
          </p:cNvPr>
          <p:cNvSpPr txBox="1"/>
          <p:nvPr/>
        </p:nvSpPr>
        <p:spPr>
          <a:xfrm>
            <a:off x="241498" y="1388381"/>
            <a:ext cx="965419" cy="542456"/>
          </a:xfrm>
          <a:prstGeom prst="rect">
            <a:avLst/>
          </a:prstGeom>
          <a:noFill/>
        </p:spPr>
        <p:txBody>
          <a:bodyPr wrap="square" rtlCol="0">
            <a:spAutoFit/>
          </a:bodyPr>
          <a:lstStyle/>
          <a:p>
            <a:pPr algn="ctr" defTabSz="685800"/>
            <a:r>
              <a:rPr lang="fr-FR" sz="975" i="1" dirty="0">
                <a:solidFill>
                  <a:prstClr val="black"/>
                </a:solidFill>
                <a:latin typeface="Calibri" panose="020F0502020204030204"/>
              </a:rPr>
              <a:t>Date de début d’éligibilité des dépenses</a:t>
            </a:r>
          </a:p>
        </p:txBody>
      </p:sp>
      <p:sp>
        <p:nvSpPr>
          <p:cNvPr id="51" name="ZoneTexte 50">
            <a:extLst>
              <a:ext uri="{FF2B5EF4-FFF2-40B4-BE49-F238E27FC236}">
                <a16:creationId xmlns:a16="http://schemas.microsoft.com/office/drawing/2014/main" id="{7FE210D1-FFE1-4274-9F99-36BCD18F238D}"/>
              </a:ext>
            </a:extLst>
          </p:cNvPr>
          <p:cNvSpPr txBox="1"/>
          <p:nvPr/>
        </p:nvSpPr>
        <p:spPr>
          <a:xfrm>
            <a:off x="6322015" y="1390858"/>
            <a:ext cx="1324111" cy="450123"/>
          </a:xfrm>
          <a:prstGeom prst="rect">
            <a:avLst/>
          </a:prstGeom>
          <a:noFill/>
        </p:spPr>
        <p:txBody>
          <a:bodyPr wrap="square" rtlCol="0">
            <a:spAutoFit/>
          </a:bodyPr>
          <a:lstStyle/>
          <a:p>
            <a:pPr algn="ctr" defTabSz="685800"/>
            <a:r>
              <a:rPr lang="fr-FR" sz="1350" dirty="0">
                <a:solidFill>
                  <a:prstClr val="black"/>
                </a:solidFill>
                <a:latin typeface="Calibri" panose="020F0502020204030204"/>
              </a:rPr>
              <a:t>  </a:t>
            </a:r>
            <a:r>
              <a:rPr lang="fr-FR" sz="975" i="1" dirty="0">
                <a:solidFill>
                  <a:prstClr val="black"/>
                </a:solidFill>
                <a:latin typeface="Calibri" panose="020F0502020204030204"/>
              </a:rPr>
              <a:t>Date de Fin Scientifique</a:t>
            </a:r>
          </a:p>
        </p:txBody>
      </p:sp>
      <p:sp>
        <p:nvSpPr>
          <p:cNvPr id="54" name="ZoneTexte 53">
            <a:extLst>
              <a:ext uri="{FF2B5EF4-FFF2-40B4-BE49-F238E27FC236}">
                <a16:creationId xmlns:a16="http://schemas.microsoft.com/office/drawing/2014/main" id="{B4F940FF-11B5-40A7-9B4F-651C372FFA9E}"/>
              </a:ext>
            </a:extLst>
          </p:cNvPr>
          <p:cNvSpPr txBox="1"/>
          <p:nvPr/>
        </p:nvSpPr>
        <p:spPr>
          <a:xfrm>
            <a:off x="5784819" y="4601929"/>
            <a:ext cx="2691973" cy="357790"/>
          </a:xfrm>
          <a:prstGeom prst="rect">
            <a:avLst/>
          </a:prstGeom>
          <a:noFill/>
        </p:spPr>
        <p:txBody>
          <a:bodyPr wrap="square" rtlCol="0">
            <a:spAutoFit/>
          </a:bodyPr>
          <a:lstStyle/>
          <a:p>
            <a:pPr defTabSz="685800"/>
            <a:r>
              <a:rPr lang="fr-FR" sz="1725" b="1" u="sng" dirty="0">
                <a:solidFill>
                  <a:prstClr val="black"/>
                </a:solidFill>
                <a:latin typeface="Calibri" panose="020F0502020204030204"/>
              </a:rPr>
              <a:t>Règle relevé de dépenses</a:t>
            </a:r>
          </a:p>
        </p:txBody>
      </p:sp>
      <p:sp>
        <p:nvSpPr>
          <p:cNvPr id="55" name="ZoneTexte 54">
            <a:extLst>
              <a:ext uri="{FF2B5EF4-FFF2-40B4-BE49-F238E27FC236}">
                <a16:creationId xmlns:a16="http://schemas.microsoft.com/office/drawing/2014/main" id="{20E60A68-842C-48A1-AC94-C6FA5E541C31}"/>
              </a:ext>
            </a:extLst>
          </p:cNvPr>
          <p:cNvSpPr txBox="1"/>
          <p:nvPr/>
        </p:nvSpPr>
        <p:spPr>
          <a:xfrm>
            <a:off x="5249721" y="5012022"/>
            <a:ext cx="3408425" cy="923330"/>
          </a:xfrm>
          <a:prstGeom prst="rect">
            <a:avLst/>
          </a:prstGeom>
          <a:noFill/>
        </p:spPr>
        <p:txBody>
          <a:bodyPr wrap="square" rtlCol="0">
            <a:spAutoFit/>
          </a:bodyPr>
          <a:lstStyle/>
          <a:p>
            <a:pPr marL="214313" indent="-214313" defTabSz="685800">
              <a:buFont typeface="Arial" panose="020B0604020202020204" pitchFamily="34" charset="0"/>
              <a:buChar char="•"/>
            </a:pPr>
            <a:r>
              <a:rPr lang="fr-FR" sz="1350" dirty="0">
                <a:solidFill>
                  <a:prstClr val="black"/>
                </a:solidFill>
                <a:latin typeface="Calibri" panose="020F0502020204030204"/>
              </a:rPr>
              <a:t>Aucune dépense hors période: ni avant le TA ni après le TFS</a:t>
            </a:r>
          </a:p>
          <a:p>
            <a:pPr marL="214313" indent="-214313" defTabSz="685800">
              <a:buFont typeface="Arial" panose="020B0604020202020204" pitchFamily="34" charset="0"/>
              <a:buChar char="•"/>
            </a:pPr>
            <a:r>
              <a:rPr lang="fr-FR" sz="1350" dirty="0">
                <a:solidFill>
                  <a:prstClr val="black"/>
                </a:solidFill>
                <a:latin typeface="Calibri" panose="020F0502020204030204"/>
              </a:rPr>
              <a:t>Date prise en compte: date du service fait et non de la facture</a:t>
            </a:r>
          </a:p>
        </p:txBody>
      </p:sp>
      <p:sp>
        <p:nvSpPr>
          <p:cNvPr id="50" name="ZoneTexte 49">
            <a:extLst>
              <a:ext uri="{FF2B5EF4-FFF2-40B4-BE49-F238E27FC236}">
                <a16:creationId xmlns:a16="http://schemas.microsoft.com/office/drawing/2014/main" id="{755B8D61-5881-4534-9ECA-91C9A84D0D94}"/>
              </a:ext>
            </a:extLst>
          </p:cNvPr>
          <p:cNvSpPr txBox="1"/>
          <p:nvPr/>
        </p:nvSpPr>
        <p:spPr>
          <a:xfrm>
            <a:off x="1858931" y="2170383"/>
            <a:ext cx="746574" cy="461665"/>
          </a:xfrm>
          <a:prstGeom prst="rect">
            <a:avLst/>
          </a:prstGeom>
          <a:noFill/>
        </p:spPr>
        <p:txBody>
          <a:bodyPr wrap="square" rtlCol="0">
            <a:spAutoFit/>
          </a:bodyPr>
          <a:lstStyle/>
          <a:p>
            <a:pPr algn="ctr" defTabSz="685800"/>
            <a:r>
              <a:rPr lang="fr-FR" sz="1200" dirty="0">
                <a:solidFill>
                  <a:srgbClr val="4472C4"/>
                </a:solidFill>
                <a:latin typeface="Calibri" panose="020F0502020204030204"/>
              </a:rPr>
              <a:t>2</a:t>
            </a:r>
            <a:r>
              <a:rPr lang="fr-FR" sz="1200" baseline="30000" dirty="0">
                <a:solidFill>
                  <a:srgbClr val="4472C4"/>
                </a:solidFill>
                <a:latin typeface="Calibri" panose="020F0502020204030204"/>
              </a:rPr>
              <a:t>ème</a:t>
            </a:r>
            <a:endParaRPr lang="fr-FR" sz="1200" dirty="0">
              <a:solidFill>
                <a:srgbClr val="4472C4"/>
              </a:solidFill>
              <a:latin typeface="Calibri" panose="020F0502020204030204"/>
            </a:endParaRPr>
          </a:p>
          <a:p>
            <a:pPr algn="ctr" defTabSz="685800"/>
            <a:r>
              <a:rPr lang="fr-FR" sz="1200" dirty="0">
                <a:solidFill>
                  <a:srgbClr val="4472C4"/>
                </a:solidFill>
                <a:latin typeface="Calibri" panose="020F0502020204030204"/>
              </a:rPr>
              <a:t>avance</a:t>
            </a:r>
            <a:endParaRPr lang="fr-FR" sz="1200" dirty="0">
              <a:solidFill>
                <a:prstClr val="black"/>
              </a:solidFill>
              <a:latin typeface="Calibri" panose="020F0502020204030204"/>
            </a:endParaRPr>
          </a:p>
        </p:txBody>
      </p:sp>
      <p:sp>
        <p:nvSpPr>
          <p:cNvPr id="52" name="ZoneTexte 51">
            <a:extLst>
              <a:ext uri="{FF2B5EF4-FFF2-40B4-BE49-F238E27FC236}">
                <a16:creationId xmlns:a16="http://schemas.microsoft.com/office/drawing/2014/main" id="{24D9CA70-D1EB-4CBB-9295-B11AB2DEF35C}"/>
              </a:ext>
            </a:extLst>
          </p:cNvPr>
          <p:cNvSpPr txBox="1"/>
          <p:nvPr/>
        </p:nvSpPr>
        <p:spPr>
          <a:xfrm>
            <a:off x="3498692" y="2174955"/>
            <a:ext cx="851606" cy="461665"/>
          </a:xfrm>
          <a:prstGeom prst="rect">
            <a:avLst/>
          </a:prstGeom>
          <a:noFill/>
        </p:spPr>
        <p:txBody>
          <a:bodyPr wrap="square" rtlCol="0">
            <a:spAutoFit/>
          </a:bodyPr>
          <a:lstStyle/>
          <a:p>
            <a:pPr algn="ctr" defTabSz="685800"/>
            <a:r>
              <a:rPr lang="fr-FR" sz="1200" dirty="0">
                <a:solidFill>
                  <a:srgbClr val="4472C4"/>
                </a:solidFill>
                <a:latin typeface="Calibri" panose="020F0502020204030204"/>
              </a:rPr>
              <a:t>3</a:t>
            </a:r>
            <a:r>
              <a:rPr lang="fr-FR" sz="1200" baseline="30000" dirty="0">
                <a:solidFill>
                  <a:srgbClr val="4472C4"/>
                </a:solidFill>
                <a:latin typeface="Calibri" panose="020F0502020204030204"/>
              </a:rPr>
              <a:t>ème</a:t>
            </a:r>
            <a:endParaRPr lang="fr-FR" sz="1200" dirty="0">
              <a:solidFill>
                <a:srgbClr val="4472C4"/>
              </a:solidFill>
              <a:latin typeface="Calibri" panose="020F0502020204030204"/>
            </a:endParaRPr>
          </a:p>
          <a:p>
            <a:pPr algn="ctr" defTabSz="685800"/>
            <a:r>
              <a:rPr lang="fr-FR" sz="1200" dirty="0">
                <a:solidFill>
                  <a:srgbClr val="4472C4"/>
                </a:solidFill>
                <a:latin typeface="Calibri" panose="020F0502020204030204"/>
              </a:rPr>
              <a:t>avance</a:t>
            </a:r>
            <a:endParaRPr lang="fr-FR" sz="1200" dirty="0">
              <a:solidFill>
                <a:prstClr val="black"/>
              </a:solidFill>
              <a:latin typeface="Calibri" panose="020F0502020204030204"/>
            </a:endParaRPr>
          </a:p>
        </p:txBody>
      </p:sp>
      <p:sp>
        <p:nvSpPr>
          <p:cNvPr id="57" name="ZoneTexte 56">
            <a:extLst>
              <a:ext uri="{FF2B5EF4-FFF2-40B4-BE49-F238E27FC236}">
                <a16:creationId xmlns:a16="http://schemas.microsoft.com/office/drawing/2014/main" id="{CD892A04-A702-4E09-B029-AC97E4271BFE}"/>
              </a:ext>
            </a:extLst>
          </p:cNvPr>
          <p:cNvSpPr txBox="1"/>
          <p:nvPr/>
        </p:nvSpPr>
        <p:spPr>
          <a:xfrm>
            <a:off x="4983679" y="2174658"/>
            <a:ext cx="851607" cy="461665"/>
          </a:xfrm>
          <a:prstGeom prst="rect">
            <a:avLst/>
          </a:prstGeom>
          <a:noFill/>
        </p:spPr>
        <p:txBody>
          <a:bodyPr wrap="square" rtlCol="0">
            <a:spAutoFit/>
          </a:bodyPr>
          <a:lstStyle/>
          <a:p>
            <a:pPr algn="ctr" defTabSz="685800"/>
            <a:r>
              <a:rPr lang="fr-FR" sz="1200" dirty="0">
                <a:solidFill>
                  <a:srgbClr val="4472C4"/>
                </a:solidFill>
                <a:latin typeface="Calibri" panose="020F0502020204030204"/>
              </a:rPr>
              <a:t>4</a:t>
            </a:r>
            <a:r>
              <a:rPr lang="fr-FR" sz="1200" baseline="30000" dirty="0">
                <a:solidFill>
                  <a:srgbClr val="4472C4"/>
                </a:solidFill>
                <a:latin typeface="Calibri" panose="020F0502020204030204"/>
              </a:rPr>
              <a:t>ème</a:t>
            </a:r>
            <a:endParaRPr lang="fr-FR" sz="1200" dirty="0">
              <a:solidFill>
                <a:srgbClr val="4472C4"/>
              </a:solidFill>
              <a:latin typeface="Calibri" panose="020F0502020204030204"/>
            </a:endParaRPr>
          </a:p>
          <a:p>
            <a:pPr algn="ctr" defTabSz="685800"/>
            <a:r>
              <a:rPr lang="fr-FR" sz="1200" dirty="0">
                <a:solidFill>
                  <a:srgbClr val="4472C4"/>
                </a:solidFill>
                <a:latin typeface="Calibri" panose="020F0502020204030204"/>
              </a:rPr>
              <a:t>avance</a:t>
            </a:r>
            <a:endParaRPr lang="fr-FR" sz="1200" dirty="0">
              <a:solidFill>
                <a:prstClr val="black"/>
              </a:solidFill>
              <a:latin typeface="Calibri" panose="020F0502020204030204"/>
            </a:endParaRPr>
          </a:p>
        </p:txBody>
      </p:sp>
      <p:sp>
        <p:nvSpPr>
          <p:cNvPr id="58" name="ZoneTexte 57">
            <a:extLst>
              <a:ext uri="{FF2B5EF4-FFF2-40B4-BE49-F238E27FC236}">
                <a16:creationId xmlns:a16="http://schemas.microsoft.com/office/drawing/2014/main" id="{DD5202A0-1D6B-46D1-9C29-51F01DBB6EC2}"/>
              </a:ext>
            </a:extLst>
          </p:cNvPr>
          <p:cNvSpPr txBox="1"/>
          <p:nvPr/>
        </p:nvSpPr>
        <p:spPr>
          <a:xfrm>
            <a:off x="6589456" y="2352236"/>
            <a:ext cx="591798" cy="276999"/>
          </a:xfrm>
          <a:prstGeom prst="rect">
            <a:avLst/>
          </a:prstGeom>
          <a:noFill/>
        </p:spPr>
        <p:txBody>
          <a:bodyPr wrap="square" rtlCol="0">
            <a:spAutoFit/>
          </a:bodyPr>
          <a:lstStyle/>
          <a:p>
            <a:pPr algn="ctr" defTabSz="685800"/>
            <a:r>
              <a:rPr lang="fr-FR" sz="1200" dirty="0">
                <a:solidFill>
                  <a:srgbClr val="4472C4"/>
                </a:solidFill>
                <a:latin typeface="Calibri" panose="020F0502020204030204"/>
              </a:rPr>
              <a:t>Solde</a:t>
            </a:r>
            <a:endParaRPr lang="fr-FR" sz="1200" dirty="0">
              <a:solidFill>
                <a:prstClr val="black"/>
              </a:solidFill>
              <a:latin typeface="Calibri" panose="020F0502020204030204"/>
            </a:endParaRPr>
          </a:p>
        </p:txBody>
      </p:sp>
      <p:sp>
        <p:nvSpPr>
          <p:cNvPr id="59" name="ZoneTexte 58">
            <a:extLst>
              <a:ext uri="{FF2B5EF4-FFF2-40B4-BE49-F238E27FC236}">
                <a16:creationId xmlns:a16="http://schemas.microsoft.com/office/drawing/2014/main" id="{499D18D9-5288-47AB-81E8-8AADC1D7CD7D}"/>
              </a:ext>
            </a:extLst>
          </p:cNvPr>
          <p:cNvSpPr txBox="1"/>
          <p:nvPr/>
        </p:nvSpPr>
        <p:spPr>
          <a:xfrm>
            <a:off x="422587" y="2153888"/>
            <a:ext cx="650376" cy="646331"/>
          </a:xfrm>
          <a:prstGeom prst="rect">
            <a:avLst/>
          </a:prstGeom>
          <a:noFill/>
        </p:spPr>
        <p:txBody>
          <a:bodyPr wrap="square" rtlCol="0">
            <a:spAutoFit/>
          </a:bodyPr>
          <a:lstStyle/>
          <a:p>
            <a:pPr algn="ctr" defTabSz="685800"/>
            <a:r>
              <a:rPr lang="fr-FR" sz="1200" dirty="0">
                <a:solidFill>
                  <a:srgbClr val="4472C4"/>
                </a:solidFill>
                <a:latin typeface="Calibri" panose="020F0502020204030204"/>
              </a:rPr>
              <a:t>1</a:t>
            </a:r>
            <a:r>
              <a:rPr lang="fr-FR" sz="1200" baseline="30000" dirty="0">
                <a:solidFill>
                  <a:srgbClr val="4472C4"/>
                </a:solidFill>
                <a:latin typeface="Calibri" panose="020F0502020204030204"/>
              </a:rPr>
              <a:t>er</a:t>
            </a:r>
            <a:r>
              <a:rPr lang="fr-FR" sz="1200" dirty="0">
                <a:solidFill>
                  <a:srgbClr val="4472C4"/>
                </a:solidFill>
                <a:latin typeface="Calibri" panose="020F0502020204030204"/>
              </a:rPr>
              <a:t> avance     </a:t>
            </a:r>
          </a:p>
          <a:p>
            <a:pPr algn="ctr" defTabSz="685800"/>
            <a:endParaRPr lang="fr-FR" sz="1200" dirty="0">
              <a:solidFill>
                <a:prstClr val="black"/>
              </a:solidFill>
              <a:latin typeface="Calibri" panose="020F0502020204030204"/>
            </a:endParaRPr>
          </a:p>
        </p:txBody>
      </p:sp>
      <p:sp>
        <p:nvSpPr>
          <p:cNvPr id="60" name="Rectangle 59">
            <a:extLst>
              <a:ext uri="{FF2B5EF4-FFF2-40B4-BE49-F238E27FC236}">
                <a16:creationId xmlns:a16="http://schemas.microsoft.com/office/drawing/2014/main" id="{02EEA6A3-BE69-4055-94B1-697712415B66}"/>
              </a:ext>
            </a:extLst>
          </p:cNvPr>
          <p:cNvSpPr/>
          <p:nvPr/>
        </p:nvSpPr>
        <p:spPr>
          <a:xfrm>
            <a:off x="655251" y="3230807"/>
            <a:ext cx="34289" cy="49487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a:solidFill>
                <a:prstClr val="white"/>
              </a:solidFill>
              <a:latin typeface="Calibri" panose="020F0502020204030204"/>
            </a:endParaRPr>
          </a:p>
        </p:txBody>
      </p:sp>
      <p:sp>
        <p:nvSpPr>
          <p:cNvPr id="62" name="Rectangle 61">
            <a:extLst>
              <a:ext uri="{FF2B5EF4-FFF2-40B4-BE49-F238E27FC236}">
                <a16:creationId xmlns:a16="http://schemas.microsoft.com/office/drawing/2014/main" id="{466E9695-A562-4153-ABA1-2CBD4919DED4}"/>
              </a:ext>
            </a:extLst>
          </p:cNvPr>
          <p:cNvSpPr/>
          <p:nvPr/>
        </p:nvSpPr>
        <p:spPr>
          <a:xfrm>
            <a:off x="3777598" y="3222880"/>
            <a:ext cx="34289" cy="49487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a:solidFill>
                <a:prstClr val="white"/>
              </a:solidFill>
              <a:latin typeface="Calibri" panose="020F0502020204030204"/>
            </a:endParaRPr>
          </a:p>
        </p:txBody>
      </p:sp>
      <p:sp>
        <p:nvSpPr>
          <p:cNvPr id="63" name="Rectangle 62">
            <a:extLst>
              <a:ext uri="{FF2B5EF4-FFF2-40B4-BE49-F238E27FC236}">
                <a16:creationId xmlns:a16="http://schemas.microsoft.com/office/drawing/2014/main" id="{62DA39A2-814A-499F-AD64-7923DA8B82D9}"/>
              </a:ext>
            </a:extLst>
          </p:cNvPr>
          <p:cNvSpPr/>
          <p:nvPr/>
        </p:nvSpPr>
        <p:spPr>
          <a:xfrm>
            <a:off x="5267017" y="3230918"/>
            <a:ext cx="34289" cy="49487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a:solidFill>
                <a:prstClr val="white"/>
              </a:solidFill>
              <a:latin typeface="Calibri" panose="020F0502020204030204"/>
            </a:endParaRPr>
          </a:p>
        </p:txBody>
      </p:sp>
      <p:sp>
        <p:nvSpPr>
          <p:cNvPr id="64" name="Rectangle 63">
            <a:extLst>
              <a:ext uri="{FF2B5EF4-FFF2-40B4-BE49-F238E27FC236}">
                <a16:creationId xmlns:a16="http://schemas.microsoft.com/office/drawing/2014/main" id="{9F01DBFE-0E75-4D98-B611-1C7D5F86DDE4}"/>
              </a:ext>
            </a:extLst>
          </p:cNvPr>
          <p:cNvSpPr/>
          <p:nvPr/>
        </p:nvSpPr>
        <p:spPr>
          <a:xfrm>
            <a:off x="6893737" y="3227766"/>
            <a:ext cx="34289" cy="49487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a:solidFill>
                <a:prstClr val="white"/>
              </a:solidFill>
              <a:latin typeface="Calibri" panose="020F0502020204030204"/>
            </a:endParaRPr>
          </a:p>
        </p:txBody>
      </p:sp>
      <p:sp>
        <p:nvSpPr>
          <p:cNvPr id="65" name="ZoneTexte 64">
            <a:extLst>
              <a:ext uri="{FF2B5EF4-FFF2-40B4-BE49-F238E27FC236}">
                <a16:creationId xmlns:a16="http://schemas.microsoft.com/office/drawing/2014/main" id="{FD021FAA-A821-4555-B4CE-77AC4D601AA3}"/>
              </a:ext>
            </a:extLst>
          </p:cNvPr>
          <p:cNvSpPr txBox="1"/>
          <p:nvPr/>
        </p:nvSpPr>
        <p:spPr>
          <a:xfrm>
            <a:off x="4038756" y="3295844"/>
            <a:ext cx="1054137" cy="369332"/>
          </a:xfrm>
          <a:prstGeom prst="rect">
            <a:avLst/>
          </a:prstGeom>
          <a:noFill/>
        </p:spPr>
        <p:txBody>
          <a:bodyPr wrap="square" rtlCol="0">
            <a:spAutoFit/>
          </a:bodyPr>
          <a:lstStyle/>
          <a:p>
            <a:pPr algn="ctr" defTabSz="685800"/>
            <a:r>
              <a:rPr lang="fr-FR" sz="900" i="1" dirty="0">
                <a:solidFill>
                  <a:srgbClr val="ED7D31"/>
                </a:solidFill>
                <a:latin typeface="Calibri" panose="020F0502020204030204"/>
              </a:rPr>
              <a:t>Relevé dépenses  intermédiaire</a:t>
            </a:r>
          </a:p>
        </p:txBody>
      </p:sp>
      <p:sp>
        <p:nvSpPr>
          <p:cNvPr id="66" name="ZoneTexte 65">
            <a:extLst>
              <a:ext uri="{FF2B5EF4-FFF2-40B4-BE49-F238E27FC236}">
                <a16:creationId xmlns:a16="http://schemas.microsoft.com/office/drawing/2014/main" id="{5F87F511-EDDC-4216-94EB-3BEBA3546FE8}"/>
              </a:ext>
            </a:extLst>
          </p:cNvPr>
          <p:cNvSpPr txBox="1"/>
          <p:nvPr/>
        </p:nvSpPr>
        <p:spPr>
          <a:xfrm>
            <a:off x="6597837" y="3767230"/>
            <a:ext cx="591798" cy="276999"/>
          </a:xfrm>
          <a:prstGeom prst="rect">
            <a:avLst/>
          </a:prstGeom>
          <a:noFill/>
        </p:spPr>
        <p:txBody>
          <a:bodyPr wrap="square" rtlCol="0">
            <a:spAutoFit/>
          </a:bodyPr>
          <a:lstStyle/>
          <a:p>
            <a:pPr algn="ctr" defTabSz="685800"/>
            <a:r>
              <a:rPr lang="fr-FR" sz="1200" dirty="0">
                <a:solidFill>
                  <a:srgbClr val="70AD47"/>
                </a:solidFill>
                <a:latin typeface="Calibri" panose="020F0502020204030204"/>
              </a:rPr>
              <a:t>Solde</a:t>
            </a:r>
          </a:p>
        </p:txBody>
      </p:sp>
      <p:sp>
        <p:nvSpPr>
          <p:cNvPr id="67" name="ZoneTexte 66">
            <a:extLst>
              <a:ext uri="{FF2B5EF4-FFF2-40B4-BE49-F238E27FC236}">
                <a16:creationId xmlns:a16="http://schemas.microsoft.com/office/drawing/2014/main" id="{83EC06EA-BC4A-4077-BB0F-4513F854681F}"/>
              </a:ext>
            </a:extLst>
          </p:cNvPr>
          <p:cNvSpPr txBox="1"/>
          <p:nvPr/>
        </p:nvSpPr>
        <p:spPr>
          <a:xfrm>
            <a:off x="1833803" y="3763539"/>
            <a:ext cx="738430" cy="461665"/>
          </a:xfrm>
          <a:prstGeom prst="rect">
            <a:avLst/>
          </a:prstGeom>
          <a:noFill/>
        </p:spPr>
        <p:txBody>
          <a:bodyPr wrap="square" rtlCol="0">
            <a:spAutoFit/>
          </a:bodyPr>
          <a:lstStyle/>
          <a:p>
            <a:pPr algn="ctr" defTabSz="685800"/>
            <a:r>
              <a:rPr lang="fr-FR" sz="1200" dirty="0">
                <a:solidFill>
                  <a:srgbClr val="70AD47"/>
                </a:solidFill>
                <a:latin typeface="Calibri" panose="020F0502020204030204"/>
              </a:rPr>
              <a:t>1</a:t>
            </a:r>
            <a:r>
              <a:rPr lang="fr-FR" sz="1200" baseline="30000" dirty="0">
                <a:solidFill>
                  <a:srgbClr val="70AD47"/>
                </a:solidFill>
                <a:latin typeface="Calibri" panose="020F0502020204030204"/>
              </a:rPr>
              <a:t>er</a:t>
            </a:r>
            <a:r>
              <a:rPr lang="fr-FR" sz="1200" dirty="0">
                <a:solidFill>
                  <a:srgbClr val="70AD47"/>
                </a:solidFill>
                <a:latin typeface="Calibri" panose="020F0502020204030204"/>
              </a:rPr>
              <a:t> acompte</a:t>
            </a:r>
          </a:p>
        </p:txBody>
      </p:sp>
      <p:sp>
        <p:nvSpPr>
          <p:cNvPr id="68" name="ZoneTexte 67">
            <a:extLst>
              <a:ext uri="{FF2B5EF4-FFF2-40B4-BE49-F238E27FC236}">
                <a16:creationId xmlns:a16="http://schemas.microsoft.com/office/drawing/2014/main" id="{FF46177D-CF2F-4ECD-8AAE-2E1B99D559B5}"/>
              </a:ext>
            </a:extLst>
          </p:cNvPr>
          <p:cNvSpPr txBox="1"/>
          <p:nvPr/>
        </p:nvSpPr>
        <p:spPr>
          <a:xfrm>
            <a:off x="3442673" y="3762567"/>
            <a:ext cx="738430" cy="461665"/>
          </a:xfrm>
          <a:prstGeom prst="rect">
            <a:avLst/>
          </a:prstGeom>
          <a:noFill/>
        </p:spPr>
        <p:txBody>
          <a:bodyPr wrap="square" rtlCol="0">
            <a:spAutoFit/>
          </a:bodyPr>
          <a:lstStyle/>
          <a:p>
            <a:pPr algn="ctr" defTabSz="685800"/>
            <a:r>
              <a:rPr lang="fr-FR" sz="1200" dirty="0">
                <a:solidFill>
                  <a:srgbClr val="70AD47"/>
                </a:solidFill>
                <a:latin typeface="Calibri" panose="020F0502020204030204"/>
              </a:rPr>
              <a:t>2</a:t>
            </a:r>
            <a:r>
              <a:rPr lang="fr-FR" sz="1200" baseline="30000" dirty="0">
                <a:solidFill>
                  <a:srgbClr val="70AD47"/>
                </a:solidFill>
                <a:latin typeface="Calibri" panose="020F0502020204030204"/>
              </a:rPr>
              <a:t>ème</a:t>
            </a:r>
            <a:r>
              <a:rPr lang="fr-FR" sz="1200" dirty="0">
                <a:solidFill>
                  <a:srgbClr val="70AD47"/>
                </a:solidFill>
                <a:latin typeface="Calibri" panose="020F0502020204030204"/>
              </a:rPr>
              <a:t> acompte</a:t>
            </a:r>
          </a:p>
        </p:txBody>
      </p:sp>
      <p:sp>
        <p:nvSpPr>
          <p:cNvPr id="70" name="ZoneTexte 69">
            <a:extLst>
              <a:ext uri="{FF2B5EF4-FFF2-40B4-BE49-F238E27FC236}">
                <a16:creationId xmlns:a16="http://schemas.microsoft.com/office/drawing/2014/main" id="{B91A3B07-D7AE-4770-A15D-235BD20E0A15}"/>
              </a:ext>
            </a:extLst>
          </p:cNvPr>
          <p:cNvSpPr txBox="1"/>
          <p:nvPr/>
        </p:nvSpPr>
        <p:spPr>
          <a:xfrm>
            <a:off x="4910364" y="3731916"/>
            <a:ext cx="738430" cy="461665"/>
          </a:xfrm>
          <a:prstGeom prst="rect">
            <a:avLst/>
          </a:prstGeom>
          <a:noFill/>
        </p:spPr>
        <p:txBody>
          <a:bodyPr wrap="square" rtlCol="0">
            <a:spAutoFit/>
          </a:bodyPr>
          <a:lstStyle/>
          <a:p>
            <a:pPr algn="ctr" defTabSz="685800"/>
            <a:r>
              <a:rPr lang="fr-FR" sz="1200" dirty="0">
                <a:solidFill>
                  <a:srgbClr val="70AD47"/>
                </a:solidFill>
                <a:latin typeface="Calibri" panose="020F0502020204030204"/>
              </a:rPr>
              <a:t>3</a:t>
            </a:r>
            <a:r>
              <a:rPr lang="fr-FR" sz="1200" baseline="30000" dirty="0">
                <a:solidFill>
                  <a:srgbClr val="70AD47"/>
                </a:solidFill>
                <a:latin typeface="Calibri" panose="020F0502020204030204"/>
              </a:rPr>
              <a:t>ème</a:t>
            </a:r>
            <a:r>
              <a:rPr lang="fr-FR" sz="1200" dirty="0">
                <a:solidFill>
                  <a:srgbClr val="70AD47"/>
                </a:solidFill>
                <a:latin typeface="Calibri" panose="020F0502020204030204"/>
              </a:rPr>
              <a:t> acompte</a:t>
            </a:r>
          </a:p>
        </p:txBody>
      </p:sp>
      <p:sp>
        <p:nvSpPr>
          <p:cNvPr id="2" name="ZoneTexte 1">
            <a:extLst>
              <a:ext uri="{FF2B5EF4-FFF2-40B4-BE49-F238E27FC236}">
                <a16:creationId xmlns:a16="http://schemas.microsoft.com/office/drawing/2014/main" id="{5F231711-E008-4176-BA06-943B130820F5}"/>
              </a:ext>
            </a:extLst>
          </p:cNvPr>
          <p:cNvSpPr txBox="1"/>
          <p:nvPr/>
        </p:nvSpPr>
        <p:spPr>
          <a:xfrm>
            <a:off x="525874" y="5522722"/>
            <a:ext cx="532187" cy="300082"/>
          </a:xfrm>
          <a:prstGeom prst="rect">
            <a:avLst/>
          </a:prstGeom>
          <a:noFill/>
        </p:spPr>
        <p:txBody>
          <a:bodyPr wrap="square" rtlCol="0">
            <a:spAutoFit/>
          </a:bodyPr>
          <a:lstStyle/>
          <a:p>
            <a:pPr algn="ctr" defTabSz="685800"/>
            <a:r>
              <a:rPr lang="fr-FR" sz="1350" dirty="0">
                <a:solidFill>
                  <a:srgbClr val="ED7D31"/>
                </a:solidFill>
                <a:latin typeface="Calibri" panose="020F0502020204030204"/>
              </a:rPr>
              <a:t>XXX</a:t>
            </a:r>
          </a:p>
        </p:txBody>
      </p:sp>
      <p:sp>
        <p:nvSpPr>
          <p:cNvPr id="71" name="ZoneTexte 70">
            <a:extLst>
              <a:ext uri="{FF2B5EF4-FFF2-40B4-BE49-F238E27FC236}">
                <a16:creationId xmlns:a16="http://schemas.microsoft.com/office/drawing/2014/main" id="{06F50644-B15E-4087-99B5-3127E7FDECE6}"/>
              </a:ext>
            </a:extLst>
          </p:cNvPr>
          <p:cNvSpPr txBox="1"/>
          <p:nvPr/>
        </p:nvSpPr>
        <p:spPr>
          <a:xfrm>
            <a:off x="1244335" y="5530188"/>
            <a:ext cx="2990314" cy="300082"/>
          </a:xfrm>
          <a:prstGeom prst="rect">
            <a:avLst/>
          </a:prstGeom>
          <a:noFill/>
        </p:spPr>
        <p:txBody>
          <a:bodyPr wrap="square" rtlCol="0">
            <a:spAutoFit/>
          </a:bodyPr>
          <a:lstStyle/>
          <a:p>
            <a:pPr defTabSz="685800"/>
            <a:r>
              <a:rPr lang="fr-FR" sz="1350" dirty="0">
                <a:solidFill>
                  <a:prstClr val="black"/>
                </a:solidFill>
                <a:latin typeface="Calibri" panose="020F0502020204030204"/>
              </a:rPr>
              <a:t>Livrables conditionnant les versements</a:t>
            </a:r>
          </a:p>
        </p:txBody>
      </p:sp>
      <p:cxnSp>
        <p:nvCxnSpPr>
          <p:cNvPr id="8" name="Connecteur droit 7">
            <a:extLst>
              <a:ext uri="{FF2B5EF4-FFF2-40B4-BE49-F238E27FC236}">
                <a16:creationId xmlns:a16="http://schemas.microsoft.com/office/drawing/2014/main" id="{E1771BB5-8CAA-434D-9318-C21AB93699B5}"/>
              </a:ext>
            </a:extLst>
          </p:cNvPr>
          <p:cNvCxnSpPr/>
          <p:nvPr/>
        </p:nvCxnSpPr>
        <p:spPr>
          <a:xfrm>
            <a:off x="403802" y="818606"/>
            <a:ext cx="8158710"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3" name="Image 52">
            <a:extLst>
              <a:ext uri="{FF2B5EF4-FFF2-40B4-BE49-F238E27FC236}">
                <a16:creationId xmlns:a16="http://schemas.microsoft.com/office/drawing/2014/main" id="{1A32A5E4-72B7-4E13-B6EA-A1CF734D6E5B}"/>
              </a:ext>
            </a:extLst>
          </p:cNvPr>
          <p:cNvPicPr>
            <a:picLocks noChangeAspect="1"/>
          </p:cNvPicPr>
          <p:nvPr/>
        </p:nvPicPr>
        <p:blipFill>
          <a:blip r:embed="rId3"/>
          <a:stretch>
            <a:fillRect/>
          </a:stretch>
        </p:blipFill>
        <p:spPr>
          <a:xfrm>
            <a:off x="7835671" y="233176"/>
            <a:ext cx="1194920" cy="1201016"/>
          </a:xfrm>
          <a:prstGeom prst="rect">
            <a:avLst/>
          </a:prstGeom>
        </p:spPr>
      </p:pic>
      <p:sp>
        <p:nvSpPr>
          <p:cNvPr id="10" name="Rectangle 9">
            <a:extLst>
              <a:ext uri="{FF2B5EF4-FFF2-40B4-BE49-F238E27FC236}">
                <a16:creationId xmlns:a16="http://schemas.microsoft.com/office/drawing/2014/main" id="{7391065D-C7A0-4756-9532-1074046C84E0}"/>
              </a:ext>
            </a:extLst>
          </p:cNvPr>
          <p:cNvSpPr/>
          <p:nvPr/>
        </p:nvSpPr>
        <p:spPr>
          <a:xfrm>
            <a:off x="264296" y="253915"/>
            <a:ext cx="6468791" cy="52322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800" b="1" i="0" u="none" strike="noStrike" kern="0" cap="none" spc="0" normalizeH="0" baseline="0" noProof="0" dirty="0">
                <a:ln>
                  <a:noFill/>
                </a:ln>
                <a:solidFill>
                  <a:prstClr val="black"/>
                </a:solidFill>
                <a:effectLst/>
                <a:uLnTx/>
                <a:uFillTx/>
                <a:latin typeface="Arial" panose="020B0604020202020204"/>
                <a:ea typeface="+mj-ea"/>
                <a:cs typeface="+mj-cs"/>
              </a:rPr>
              <a:t>Période d’éligibilité des dépenses*</a:t>
            </a:r>
            <a:endParaRPr kumimoji="0" lang="fr-FR" sz="1800" b="0" i="0" u="none" strike="noStrike" kern="0" cap="none" spc="0" normalizeH="0" baseline="0" noProof="0" dirty="0">
              <a:ln>
                <a:noFill/>
              </a:ln>
              <a:solidFill>
                <a:sysClr val="windowText" lastClr="000000"/>
              </a:solidFill>
              <a:effectLst/>
              <a:uLnTx/>
              <a:uFillTx/>
            </a:endParaRPr>
          </a:p>
        </p:txBody>
      </p:sp>
      <p:pic>
        <p:nvPicPr>
          <p:cNvPr id="14" name="Image 13">
            <a:extLst>
              <a:ext uri="{FF2B5EF4-FFF2-40B4-BE49-F238E27FC236}">
                <a16:creationId xmlns:a16="http://schemas.microsoft.com/office/drawing/2014/main" id="{FBCA5DE6-0B02-4D91-BFB8-6746D377FA87}"/>
              </a:ext>
            </a:extLst>
          </p:cNvPr>
          <p:cNvPicPr>
            <a:picLocks noChangeAspect="1"/>
          </p:cNvPicPr>
          <p:nvPr/>
        </p:nvPicPr>
        <p:blipFill>
          <a:blip r:embed="rId4"/>
          <a:stretch>
            <a:fillRect/>
          </a:stretch>
        </p:blipFill>
        <p:spPr>
          <a:xfrm>
            <a:off x="331080" y="6293011"/>
            <a:ext cx="741883" cy="282843"/>
          </a:xfrm>
          <a:prstGeom prst="rect">
            <a:avLst/>
          </a:prstGeom>
        </p:spPr>
      </p:pic>
      <p:pic>
        <p:nvPicPr>
          <p:cNvPr id="15" name="Image 14">
            <a:extLst>
              <a:ext uri="{FF2B5EF4-FFF2-40B4-BE49-F238E27FC236}">
                <a16:creationId xmlns:a16="http://schemas.microsoft.com/office/drawing/2014/main" id="{71AE00F1-57E7-47B0-AA3F-559B3853052F}"/>
              </a:ext>
            </a:extLst>
          </p:cNvPr>
          <p:cNvPicPr>
            <a:picLocks noChangeAspect="1"/>
          </p:cNvPicPr>
          <p:nvPr/>
        </p:nvPicPr>
        <p:blipFill>
          <a:blip r:embed="rId5"/>
          <a:stretch>
            <a:fillRect/>
          </a:stretch>
        </p:blipFill>
        <p:spPr>
          <a:xfrm>
            <a:off x="6589456" y="6339413"/>
            <a:ext cx="2223464" cy="376279"/>
          </a:xfrm>
          <a:prstGeom prst="rect">
            <a:avLst/>
          </a:prstGeom>
        </p:spPr>
      </p:pic>
    </p:spTree>
    <p:extLst>
      <p:ext uri="{BB962C8B-B14F-4D97-AF65-F5344CB8AC3E}">
        <p14:creationId xmlns:p14="http://schemas.microsoft.com/office/powerpoint/2010/main" val="2759405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D70B69-CBBE-4E82-A4BE-9097AE5292F8}"/>
              </a:ext>
            </a:extLst>
          </p:cNvPr>
          <p:cNvSpPr>
            <a:spLocks noGrp="1"/>
          </p:cNvSpPr>
          <p:nvPr>
            <p:ph type="title"/>
          </p:nvPr>
        </p:nvSpPr>
        <p:spPr>
          <a:xfrm>
            <a:off x="380999" y="294516"/>
            <a:ext cx="8384177" cy="656699"/>
          </a:xfrm>
        </p:spPr>
        <p:txBody>
          <a:bodyPr>
            <a:noAutofit/>
          </a:bodyPr>
          <a:lstStyle/>
          <a:p>
            <a:r>
              <a:rPr lang="fr-FR" sz="3200" dirty="0"/>
              <a:t>Rappel de certaines clauses financières du règlement financier 2/4</a:t>
            </a:r>
          </a:p>
        </p:txBody>
      </p:sp>
      <p:sp>
        <p:nvSpPr>
          <p:cNvPr id="3" name="Espace réservé du contenu 2">
            <a:extLst>
              <a:ext uri="{FF2B5EF4-FFF2-40B4-BE49-F238E27FC236}">
                <a16:creationId xmlns:a16="http://schemas.microsoft.com/office/drawing/2014/main" id="{4CB9D86E-0685-4AC0-B1FB-B5454A947862}"/>
              </a:ext>
            </a:extLst>
          </p:cNvPr>
          <p:cNvSpPr txBox="1">
            <a:spLocks/>
          </p:cNvSpPr>
          <p:nvPr/>
        </p:nvSpPr>
        <p:spPr>
          <a:xfrm>
            <a:off x="381000" y="1268277"/>
            <a:ext cx="8478520" cy="5295207"/>
          </a:xfrm>
          <a:prstGeom prst="rect">
            <a:avLst/>
          </a:prstGeom>
        </p:spPr>
        <p:txBody>
          <a:bodyPr>
            <a:noAutofit/>
          </a:bodyPr>
          <a:lstStyle>
            <a:lvl1pPr marL="0" indent="0" algn="l" defTabSz="457200" rtl="0" eaLnBrk="1" latinLnBrk="0" hangingPunct="1">
              <a:spcBef>
                <a:spcPct val="20000"/>
              </a:spcBef>
              <a:buFontTx/>
              <a:buNone/>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fr-FR" sz="2000" b="1" u="sng" dirty="0"/>
              <a:t>La facturation interne ou entre partenaires : </a:t>
            </a:r>
            <a:endParaRPr lang="fr-FR" sz="2000" b="1" u="sng" dirty="0">
              <a:solidFill>
                <a:srgbClr val="FF0000"/>
              </a:solidFill>
            </a:endParaRPr>
          </a:p>
          <a:p>
            <a:pPr algn="just"/>
            <a:endParaRPr lang="fr-FR" sz="1600" b="1" u="sng" dirty="0">
              <a:solidFill>
                <a:schemeClr val="accent1">
                  <a:lumMod val="75000"/>
                </a:schemeClr>
              </a:solidFill>
              <a:latin typeface="Palatino Linotype" panose="02040502050505030304" pitchFamily="18" charset="0"/>
            </a:endParaRPr>
          </a:p>
          <a:p>
            <a:pPr algn="just"/>
            <a:r>
              <a:rPr lang="fr-FR" sz="1600" b="1" dirty="0"/>
              <a:t>Il y a facturation interne :</a:t>
            </a:r>
          </a:p>
          <a:p>
            <a:pPr algn="just"/>
            <a:r>
              <a:rPr lang="fr-FR" sz="1600" dirty="0"/>
              <a:t>entre le partenaire du projet et les services de son entité juridique</a:t>
            </a:r>
          </a:p>
          <a:p>
            <a:pPr algn="just"/>
            <a:r>
              <a:rPr lang="fr-FR" sz="1600" dirty="0"/>
              <a:t>ou entre les partenaires du projet d’une même entité juridique</a:t>
            </a:r>
          </a:p>
          <a:p>
            <a:pPr algn="just"/>
            <a:endParaRPr lang="fr-FR" sz="1600" dirty="0"/>
          </a:p>
          <a:p>
            <a:pPr algn="just"/>
            <a:r>
              <a:rPr lang="fr-FR" sz="1600" b="1" dirty="0"/>
              <a:t>Il y a facturation entre partenaires  :</a:t>
            </a:r>
          </a:p>
          <a:p>
            <a:pPr algn="just"/>
            <a:r>
              <a:rPr lang="fr-FR" sz="1600" dirty="0"/>
              <a:t>pour les partenaires d’entités juridiques différentes </a:t>
            </a:r>
            <a:r>
              <a:rPr lang="fr-FR" sz="1600" dirty="0">
                <a:solidFill>
                  <a:srgbClr val="4C7FC1"/>
                </a:solidFill>
              </a:rPr>
              <a:t>(</a:t>
            </a:r>
            <a:r>
              <a:rPr lang="fr-FR" sz="1600" i="1" dirty="0">
                <a:solidFill>
                  <a:srgbClr val="4C7FC1"/>
                </a:solidFill>
              </a:rPr>
              <a:t>un partenaire ne peut toutefois pas être un prestataire de service de recherche pour le compte d’un autre partenaire dans le cadre du projet)</a:t>
            </a:r>
            <a:endParaRPr lang="fr-FR" sz="1600" dirty="0">
              <a:solidFill>
                <a:srgbClr val="4C7FC1"/>
              </a:solidFill>
            </a:endParaRPr>
          </a:p>
          <a:p>
            <a:pPr algn="just"/>
            <a:endParaRPr lang="fr-FR" sz="1600" dirty="0"/>
          </a:p>
          <a:p>
            <a:pPr algn="just"/>
            <a:r>
              <a:rPr lang="fr-FR" sz="1600" u="sng" dirty="0"/>
              <a:t>Exemples de dépenses éligibles </a:t>
            </a:r>
            <a:r>
              <a:rPr lang="fr-FR" sz="1600" dirty="0"/>
              <a:t>: </a:t>
            </a:r>
          </a:p>
          <a:p>
            <a:pPr lvl="1" algn="just">
              <a:buFont typeface="Courier New" panose="02070309020205020404" pitchFamily="49" charset="0"/>
              <a:buChar char="o"/>
            </a:pPr>
            <a:r>
              <a:rPr lang="fr-FR" sz="1600" dirty="0"/>
              <a:t>salles blanches, animaleries, essais de caractérisation, utilisation de bancs d’essais, analyses</a:t>
            </a:r>
          </a:p>
          <a:p>
            <a:pPr lvl="1" algn="just">
              <a:buFont typeface="Courier New" panose="02070309020205020404" pitchFamily="49" charset="0"/>
              <a:buChar char="o"/>
            </a:pPr>
            <a:r>
              <a:rPr lang="fr-FR" sz="1600" dirty="0"/>
              <a:t>accès aux Très Grandes Infrastructures de Recherche (TGIR)</a:t>
            </a:r>
          </a:p>
          <a:p>
            <a:pPr marL="457200" lvl="1" indent="0" algn="just">
              <a:buNone/>
            </a:pPr>
            <a:endParaRPr lang="fr-FR" sz="1600" dirty="0"/>
          </a:p>
          <a:p>
            <a:pPr algn="just"/>
            <a:r>
              <a:rPr lang="fr-FR" sz="1600" dirty="0"/>
              <a:t>Il s’agit notamment de couvrir les frais de location.  </a:t>
            </a:r>
          </a:p>
          <a:p>
            <a:pPr algn="just"/>
            <a:endParaRPr lang="fr-FR" sz="1600" dirty="0">
              <a:solidFill>
                <a:schemeClr val="accent1">
                  <a:lumMod val="75000"/>
                </a:schemeClr>
              </a:solidFill>
              <a:latin typeface="Palatino Linotype" panose="02040502050505030304" pitchFamily="18" charset="0"/>
            </a:endParaRPr>
          </a:p>
          <a:p>
            <a:pPr algn="just"/>
            <a:endParaRPr lang="fr-FR" sz="1600" dirty="0">
              <a:solidFill>
                <a:schemeClr val="accent1">
                  <a:lumMod val="75000"/>
                </a:schemeClr>
              </a:solidFill>
              <a:latin typeface="Palatino Linotype" panose="02040502050505030304" pitchFamily="18" charset="0"/>
            </a:endParaRPr>
          </a:p>
          <a:p>
            <a:endParaRPr lang="fr-FR" sz="1600" dirty="0">
              <a:solidFill>
                <a:schemeClr val="accent1">
                  <a:lumMod val="75000"/>
                </a:schemeClr>
              </a:solidFill>
              <a:latin typeface="Palatino Linotype" panose="02040502050505030304" pitchFamily="18" charset="0"/>
            </a:endParaRPr>
          </a:p>
        </p:txBody>
      </p:sp>
      <p:pic>
        <p:nvPicPr>
          <p:cNvPr id="6" name="Image 5">
            <a:extLst>
              <a:ext uri="{FF2B5EF4-FFF2-40B4-BE49-F238E27FC236}">
                <a16:creationId xmlns:a16="http://schemas.microsoft.com/office/drawing/2014/main" id="{814ED174-970E-FC30-DC9E-AD898B1F1900}"/>
              </a:ext>
            </a:extLst>
          </p:cNvPr>
          <p:cNvPicPr>
            <a:picLocks noChangeAspect="1"/>
          </p:cNvPicPr>
          <p:nvPr/>
        </p:nvPicPr>
        <p:blipFill>
          <a:blip r:embed="rId3"/>
          <a:stretch>
            <a:fillRect/>
          </a:stretch>
        </p:blipFill>
        <p:spPr>
          <a:xfrm>
            <a:off x="7724067" y="606176"/>
            <a:ext cx="1195856" cy="1195856"/>
          </a:xfrm>
          <a:prstGeom prst="rect">
            <a:avLst/>
          </a:prstGeom>
        </p:spPr>
      </p:pic>
      <p:pic>
        <p:nvPicPr>
          <p:cNvPr id="5" name="Image 4" descr="Une image contenant Graphique, art, conception&#10;&#10;Description générée automatiquement">
            <a:extLst>
              <a:ext uri="{FF2B5EF4-FFF2-40B4-BE49-F238E27FC236}">
                <a16:creationId xmlns:a16="http://schemas.microsoft.com/office/drawing/2014/main" id="{7E6696AE-7BAF-76E5-0FB8-AE9C9AAEF332}"/>
              </a:ext>
            </a:extLst>
          </p:cNvPr>
          <p:cNvPicPr>
            <a:picLocks noChangeAspect="1"/>
          </p:cNvPicPr>
          <p:nvPr/>
        </p:nvPicPr>
        <p:blipFill>
          <a:blip r:embed="rId4"/>
          <a:stretch>
            <a:fillRect/>
          </a:stretch>
        </p:blipFill>
        <p:spPr>
          <a:xfrm>
            <a:off x="6215866" y="1323556"/>
            <a:ext cx="2399216" cy="2295885"/>
          </a:xfrm>
          <a:prstGeom prst="rect">
            <a:avLst/>
          </a:prstGeom>
        </p:spPr>
      </p:pic>
    </p:spTree>
    <p:extLst>
      <p:ext uri="{BB962C8B-B14F-4D97-AF65-F5344CB8AC3E}">
        <p14:creationId xmlns:p14="http://schemas.microsoft.com/office/powerpoint/2010/main" val="396436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20CB533-21DD-6C4E-8131-5413FA3368EF}"/>
              </a:ext>
            </a:extLst>
          </p:cNvPr>
          <p:cNvSpPr>
            <a:spLocks noGrp="1"/>
          </p:cNvSpPr>
          <p:nvPr>
            <p:ph type="title"/>
          </p:nvPr>
        </p:nvSpPr>
        <p:spPr>
          <a:xfrm>
            <a:off x="381000" y="294516"/>
            <a:ext cx="8229600" cy="656699"/>
          </a:xfrm>
        </p:spPr>
        <p:txBody>
          <a:bodyPr>
            <a:normAutofit fontScale="90000"/>
          </a:bodyPr>
          <a:lstStyle/>
          <a:p>
            <a:r>
              <a:rPr lang="fr-FR" sz="3200" dirty="0"/>
              <a:t>Rappel de certaines clauses financières du règlement financier 3/4</a:t>
            </a:r>
          </a:p>
        </p:txBody>
      </p:sp>
      <p:sp>
        <p:nvSpPr>
          <p:cNvPr id="4" name="ZoneTexte 3">
            <a:extLst>
              <a:ext uri="{FF2B5EF4-FFF2-40B4-BE49-F238E27FC236}">
                <a16:creationId xmlns:a16="http://schemas.microsoft.com/office/drawing/2014/main" id="{63E043EA-3BEB-43B2-BBEA-4BFEB67F6859}"/>
              </a:ext>
            </a:extLst>
          </p:cNvPr>
          <p:cNvSpPr txBox="1"/>
          <p:nvPr/>
        </p:nvSpPr>
        <p:spPr>
          <a:xfrm>
            <a:off x="339803" y="1497489"/>
            <a:ext cx="8580120" cy="3462999"/>
          </a:xfrm>
          <a:prstGeom prst="rect">
            <a:avLst/>
          </a:prstGeom>
          <a:noFill/>
        </p:spPr>
        <p:txBody>
          <a:bodyPr wrap="square" rtlCol="0">
            <a:spAutoFit/>
          </a:bodyPr>
          <a:lstStyle/>
          <a:p>
            <a:pPr>
              <a:lnSpc>
                <a:spcPct val="150000"/>
              </a:lnSpc>
            </a:pPr>
            <a:r>
              <a:rPr lang="fr-FR" sz="2000" b="1" u="sng" dirty="0"/>
              <a:t>Les limites du recours à la prestation de services</a:t>
            </a:r>
          </a:p>
          <a:p>
            <a:pPr>
              <a:lnSpc>
                <a:spcPct val="150000"/>
              </a:lnSpc>
            </a:pPr>
            <a:endParaRPr lang="fr-FR" sz="1600" dirty="0"/>
          </a:p>
          <a:p>
            <a:pPr>
              <a:lnSpc>
                <a:spcPct val="150000"/>
              </a:lnSpc>
            </a:pPr>
            <a:r>
              <a:rPr lang="fr-FR" sz="1600" dirty="0"/>
              <a:t>Les Bénéficiaires peuvent faire exécuter certaines prestations en lien avec le projet par des tiers.</a:t>
            </a:r>
          </a:p>
          <a:p>
            <a:pPr>
              <a:lnSpc>
                <a:spcPct val="150000"/>
              </a:lnSpc>
            </a:pPr>
            <a:r>
              <a:rPr lang="fr-FR" sz="1600" dirty="0"/>
              <a:t> </a:t>
            </a:r>
          </a:p>
          <a:p>
            <a:pPr>
              <a:lnSpc>
                <a:spcPct val="150000"/>
              </a:lnSpc>
            </a:pPr>
            <a:endParaRPr lang="fr-FR" sz="1600" dirty="0"/>
          </a:p>
          <a:p>
            <a:pPr>
              <a:lnSpc>
                <a:spcPct val="150000"/>
              </a:lnSpc>
            </a:pPr>
            <a:r>
              <a:rPr lang="fr-FR" sz="1600" dirty="0"/>
              <a:t>Les coûts de cette catégorie figurent de façon individualisée dans le relevé des dépenses et sont </a:t>
            </a:r>
            <a:r>
              <a:rPr lang="fr-FR" sz="1600" b="1" dirty="0"/>
              <a:t>limités à 50 % du montant de l’aide du bénéficiaire </a:t>
            </a:r>
            <a:r>
              <a:rPr lang="fr-FR" sz="1600" dirty="0"/>
              <a:t>sauf dérogation accordée au préalable par l’ANR sur demande motivée du Bénéficiaire. </a:t>
            </a:r>
            <a:endParaRPr lang="fr-FR" sz="1600" b="1" dirty="0">
              <a:solidFill>
                <a:srgbClr val="FF0000"/>
              </a:solidFill>
            </a:endParaRPr>
          </a:p>
        </p:txBody>
      </p:sp>
      <p:pic>
        <p:nvPicPr>
          <p:cNvPr id="6" name="Image 5">
            <a:extLst>
              <a:ext uri="{FF2B5EF4-FFF2-40B4-BE49-F238E27FC236}">
                <a16:creationId xmlns:a16="http://schemas.microsoft.com/office/drawing/2014/main" id="{8E6B1BD3-5352-8595-7C2F-4CCB3EC175FC}"/>
              </a:ext>
            </a:extLst>
          </p:cNvPr>
          <p:cNvPicPr>
            <a:picLocks noChangeAspect="1"/>
          </p:cNvPicPr>
          <p:nvPr/>
        </p:nvPicPr>
        <p:blipFill>
          <a:blip r:embed="rId3"/>
          <a:stretch>
            <a:fillRect/>
          </a:stretch>
        </p:blipFill>
        <p:spPr>
          <a:xfrm>
            <a:off x="7724067" y="606176"/>
            <a:ext cx="1195856" cy="1195856"/>
          </a:xfrm>
          <a:prstGeom prst="rect">
            <a:avLst/>
          </a:prstGeom>
        </p:spPr>
      </p:pic>
      <p:pic>
        <p:nvPicPr>
          <p:cNvPr id="10" name="Image 9" descr="Une image contenant Graphique, symbole, Police, conception&#10;&#10;Description générée automatiquement">
            <a:extLst>
              <a:ext uri="{FF2B5EF4-FFF2-40B4-BE49-F238E27FC236}">
                <a16:creationId xmlns:a16="http://schemas.microsoft.com/office/drawing/2014/main" id="{C654708D-4BC0-1FDD-4F14-F3230A6FC52F}"/>
              </a:ext>
            </a:extLst>
          </p:cNvPr>
          <p:cNvPicPr>
            <a:picLocks noChangeAspect="1"/>
          </p:cNvPicPr>
          <p:nvPr/>
        </p:nvPicPr>
        <p:blipFill>
          <a:blip r:embed="rId4"/>
          <a:stretch>
            <a:fillRect/>
          </a:stretch>
        </p:blipFill>
        <p:spPr>
          <a:xfrm>
            <a:off x="5881474" y="4192805"/>
            <a:ext cx="2440521" cy="2335411"/>
          </a:xfrm>
          <a:prstGeom prst="rect">
            <a:avLst/>
          </a:prstGeom>
        </p:spPr>
      </p:pic>
    </p:spTree>
    <p:extLst>
      <p:ext uri="{BB962C8B-B14F-4D97-AF65-F5344CB8AC3E}">
        <p14:creationId xmlns:p14="http://schemas.microsoft.com/office/powerpoint/2010/main" val="64133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20CB533-21DD-6C4E-8131-5413FA3368EF}"/>
              </a:ext>
            </a:extLst>
          </p:cNvPr>
          <p:cNvSpPr>
            <a:spLocks noGrp="1"/>
          </p:cNvSpPr>
          <p:nvPr>
            <p:ph type="title"/>
          </p:nvPr>
        </p:nvSpPr>
        <p:spPr>
          <a:xfrm>
            <a:off x="381000" y="294516"/>
            <a:ext cx="8229600" cy="656699"/>
          </a:xfrm>
        </p:spPr>
        <p:txBody>
          <a:bodyPr>
            <a:noAutofit/>
          </a:bodyPr>
          <a:lstStyle/>
          <a:p>
            <a:r>
              <a:rPr lang="fr-FR" sz="3600" dirty="0"/>
              <a:t> </a:t>
            </a:r>
            <a:r>
              <a:rPr lang="fr-FR" sz="3200" dirty="0"/>
              <a:t>Rappel de certaines clauses financières du règlement financier 4/4</a:t>
            </a:r>
          </a:p>
        </p:txBody>
      </p:sp>
      <p:sp>
        <p:nvSpPr>
          <p:cNvPr id="4" name="Rectangle à coins arrondis 7">
            <a:extLst>
              <a:ext uri="{FF2B5EF4-FFF2-40B4-BE49-F238E27FC236}">
                <a16:creationId xmlns:a16="http://schemas.microsoft.com/office/drawing/2014/main" id="{2C9F417E-EEDB-4140-B4A1-B0F75101D189}"/>
              </a:ext>
            </a:extLst>
          </p:cNvPr>
          <p:cNvSpPr/>
          <p:nvPr/>
        </p:nvSpPr>
        <p:spPr>
          <a:xfrm>
            <a:off x="492170" y="1822177"/>
            <a:ext cx="8289634" cy="2350765"/>
          </a:xfrm>
          <a:prstGeom prst="rect">
            <a:avLst/>
          </a:prstGeom>
          <a:solidFill>
            <a:schemeClr val="bg1"/>
          </a:solidFill>
          <a:ln w="38100">
            <a:solidFill>
              <a:srgbClr val="4C7FC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400" dirty="0"/>
          </a:p>
        </p:txBody>
      </p:sp>
      <p:sp>
        <p:nvSpPr>
          <p:cNvPr id="5" name="ZoneTexte 4">
            <a:extLst>
              <a:ext uri="{FF2B5EF4-FFF2-40B4-BE49-F238E27FC236}">
                <a16:creationId xmlns:a16="http://schemas.microsoft.com/office/drawing/2014/main" id="{61D92284-8944-422D-870B-1D3E171BD03E}"/>
              </a:ext>
            </a:extLst>
          </p:cNvPr>
          <p:cNvSpPr txBox="1"/>
          <p:nvPr/>
        </p:nvSpPr>
        <p:spPr>
          <a:xfrm>
            <a:off x="948103" y="1822177"/>
            <a:ext cx="7095392" cy="584775"/>
          </a:xfrm>
          <a:prstGeom prst="rect">
            <a:avLst/>
          </a:prstGeom>
          <a:noFill/>
        </p:spPr>
        <p:txBody>
          <a:bodyPr wrap="square" rtlCol="0">
            <a:spAutoFit/>
          </a:bodyPr>
          <a:lstStyle/>
          <a:p>
            <a:pPr algn="ctr"/>
            <a:r>
              <a:rPr lang="fr-FR" sz="1600" dirty="0"/>
              <a:t>Règlement financier : </a:t>
            </a:r>
          </a:p>
          <a:p>
            <a:pPr algn="ctr"/>
            <a:r>
              <a:rPr lang="fr-FR" sz="1600" i="1" dirty="0"/>
              <a:t>(art. Coûts admissibles / dépenses éligibles)</a:t>
            </a:r>
          </a:p>
        </p:txBody>
      </p:sp>
      <p:sp>
        <p:nvSpPr>
          <p:cNvPr id="6" name="ZoneTexte 5">
            <a:extLst>
              <a:ext uri="{FF2B5EF4-FFF2-40B4-BE49-F238E27FC236}">
                <a16:creationId xmlns:a16="http://schemas.microsoft.com/office/drawing/2014/main" id="{EE0116B3-8DF1-4D0B-A0AC-B2700CD44853}"/>
              </a:ext>
            </a:extLst>
          </p:cNvPr>
          <p:cNvSpPr txBox="1"/>
          <p:nvPr/>
        </p:nvSpPr>
        <p:spPr>
          <a:xfrm>
            <a:off x="616926" y="2375114"/>
            <a:ext cx="7757745" cy="1569660"/>
          </a:xfrm>
          <a:prstGeom prst="rect">
            <a:avLst/>
          </a:prstGeom>
          <a:noFill/>
        </p:spPr>
        <p:txBody>
          <a:bodyPr wrap="square" rtlCol="0">
            <a:spAutoFit/>
          </a:bodyPr>
          <a:lstStyle/>
          <a:p>
            <a:r>
              <a:rPr lang="fr-FR" sz="1600" b="1" dirty="0"/>
              <a:t>Les 5 catégories de coûts sont :</a:t>
            </a:r>
            <a:endParaRPr lang="fr-FR" sz="1600" dirty="0"/>
          </a:p>
          <a:p>
            <a:pPr marL="342900" indent="-342900">
              <a:buAutoNum type="alphaUcPeriod"/>
            </a:pPr>
            <a:r>
              <a:rPr lang="fr-FR" sz="1600" dirty="0"/>
              <a:t>Frais de personnel</a:t>
            </a:r>
          </a:p>
          <a:p>
            <a:pPr marL="342900" indent="-342900">
              <a:buAutoNum type="alphaUcPeriod"/>
            </a:pPr>
            <a:r>
              <a:rPr lang="fr-FR" sz="1600" dirty="0"/>
              <a:t>Coûts des instruments et du matériel</a:t>
            </a:r>
          </a:p>
          <a:p>
            <a:pPr marL="342900" indent="-342900">
              <a:buAutoNum type="alphaUcPeriod"/>
            </a:pPr>
            <a:r>
              <a:rPr lang="fr-FR" sz="1600" dirty="0"/>
              <a:t>Coûts des bâtiments et des terrains</a:t>
            </a:r>
          </a:p>
          <a:p>
            <a:pPr marL="342900" indent="-342900">
              <a:buAutoNum type="alphaUcPeriod"/>
            </a:pPr>
            <a:r>
              <a:rPr lang="fr-FR" sz="1600" dirty="0"/>
              <a:t>Coûts du recours aux prestations de services (et droit de propriété intellectuelle)</a:t>
            </a:r>
          </a:p>
          <a:p>
            <a:pPr marL="342900" indent="-342900">
              <a:buAutoNum type="alphaUcPeriod"/>
            </a:pPr>
            <a:r>
              <a:rPr lang="fr-FR" sz="1600" dirty="0"/>
              <a:t>Frais généraux (additionnels et les autres frais d’exploitation)</a:t>
            </a:r>
          </a:p>
        </p:txBody>
      </p:sp>
      <p:sp>
        <p:nvSpPr>
          <p:cNvPr id="7" name="Rectangle à coins arrondis 11">
            <a:extLst>
              <a:ext uri="{FF2B5EF4-FFF2-40B4-BE49-F238E27FC236}">
                <a16:creationId xmlns:a16="http://schemas.microsoft.com/office/drawing/2014/main" id="{121C11DA-3C8F-4258-949B-1CC39A2C4243}"/>
              </a:ext>
            </a:extLst>
          </p:cNvPr>
          <p:cNvSpPr/>
          <p:nvPr/>
        </p:nvSpPr>
        <p:spPr>
          <a:xfrm>
            <a:off x="417638" y="4487091"/>
            <a:ext cx="8289634" cy="1747454"/>
          </a:xfrm>
          <a:prstGeom prst="rect">
            <a:avLst/>
          </a:prstGeom>
          <a:solidFill>
            <a:schemeClr val="bg1"/>
          </a:solidFill>
          <a:ln w="38100">
            <a:solidFill>
              <a:srgbClr val="4C7FC1"/>
            </a:solidFill>
          </a:ln>
        </p:spPr>
        <p:style>
          <a:lnRef idx="1">
            <a:schemeClr val="accent1"/>
          </a:lnRef>
          <a:fillRef idx="3">
            <a:schemeClr val="accent1"/>
          </a:fillRef>
          <a:effectRef idx="2">
            <a:schemeClr val="accent1"/>
          </a:effectRef>
          <a:fontRef idx="minor">
            <a:schemeClr val="lt1"/>
          </a:fontRef>
        </p:style>
        <p:txBody>
          <a:bodyPr rtlCol="0" anchor="ctr"/>
          <a:lstStyle/>
          <a:p>
            <a:r>
              <a:rPr lang="fr-FR" sz="1600" u="sng" dirty="0">
                <a:solidFill>
                  <a:srgbClr val="EA4532"/>
                </a:solidFill>
              </a:rPr>
              <a:t>Avec autorisation préalable de l’ANR</a:t>
            </a:r>
            <a:r>
              <a:rPr lang="fr-FR" sz="1600" dirty="0">
                <a:solidFill>
                  <a:srgbClr val="EA4532"/>
                </a:solidFill>
              </a:rPr>
              <a:t> : </a:t>
            </a:r>
            <a:r>
              <a:rPr lang="fr-FR" sz="1600" dirty="0">
                <a:solidFill>
                  <a:schemeClr val="tx1"/>
                </a:solidFill>
              </a:rPr>
              <a:t>pour les modifications/variations </a:t>
            </a:r>
            <a:r>
              <a:rPr lang="fr-FR" sz="1600" b="1" dirty="0">
                <a:solidFill>
                  <a:schemeClr val="tx1"/>
                </a:solidFill>
              </a:rPr>
              <a:t>entre les catégories A et D</a:t>
            </a:r>
            <a:r>
              <a:rPr lang="fr-FR" sz="1600" dirty="0">
                <a:solidFill>
                  <a:schemeClr val="tx1"/>
                </a:solidFill>
              </a:rPr>
              <a:t>, à la hausse ou à la baisse, supérieures ou égales à 30% du montant maximum prévisionnel de l’Aide du Bénéficiaire et à 15 000 €.</a:t>
            </a:r>
          </a:p>
          <a:p>
            <a:endParaRPr lang="fr-FR" sz="900" dirty="0">
              <a:solidFill>
                <a:schemeClr val="tx1"/>
              </a:solidFill>
            </a:endParaRPr>
          </a:p>
          <a:p>
            <a:r>
              <a:rPr lang="fr-FR" sz="1600" u="sng" dirty="0">
                <a:solidFill>
                  <a:srgbClr val="EA4532"/>
                </a:solidFill>
              </a:rPr>
              <a:t>Avec information préalable de l’ANR</a:t>
            </a:r>
            <a:r>
              <a:rPr lang="fr-FR" sz="1600" dirty="0">
                <a:solidFill>
                  <a:srgbClr val="EA4532"/>
                </a:solidFill>
              </a:rPr>
              <a:t> : </a:t>
            </a:r>
            <a:r>
              <a:rPr lang="fr-FR" sz="1600" dirty="0">
                <a:solidFill>
                  <a:schemeClr val="tx1"/>
                </a:solidFill>
              </a:rPr>
              <a:t>pour toutes les autres modifications/variations, à la hausse ou à la baisse à l’intérieur ou entre les catégories de dépenses.</a:t>
            </a:r>
            <a:endParaRPr lang="fr-FR" sz="1600" b="1" dirty="0">
              <a:solidFill>
                <a:schemeClr val="tx1"/>
              </a:solidFill>
              <a:latin typeface="Palatino Linotype" panose="02040502050505030304" pitchFamily="18" charset="0"/>
            </a:endParaRPr>
          </a:p>
        </p:txBody>
      </p:sp>
      <p:sp>
        <p:nvSpPr>
          <p:cNvPr id="8" name="Flèche vers le bas 12">
            <a:extLst>
              <a:ext uri="{FF2B5EF4-FFF2-40B4-BE49-F238E27FC236}">
                <a16:creationId xmlns:a16="http://schemas.microsoft.com/office/drawing/2014/main" id="{6E40143B-AE42-44CF-AABF-6CAC5BFCE982}"/>
              </a:ext>
            </a:extLst>
          </p:cNvPr>
          <p:cNvSpPr/>
          <p:nvPr/>
        </p:nvSpPr>
        <p:spPr>
          <a:xfrm>
            <a:off x="4286543" y="4190996"/>
            <a:ext cx="509954" cy="491977"/>
          </a:xfrm>
          <a:prstGeom prst="downArrow">
            <a:avLst/>
          </a:prstGeom>
          <a:solidFill>
            <a:srgbClr val="EA4532"/>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dirty="0"/>
          </a:p>
        </p:txBody>
      </p:sp>
      <p:sp>
        <p:nvSpPr>
          <p:cNvPr id="9" name="ZoneTexte 8">
            <a:extLst>
              <a:ext uri="{FF2B5EF4-FFF2-40B4-BE49-F238E27FC236}">
                <a16:creationId xmlns:a16="http://schemas.microsoft.com/office/drawing/2014/main" id="{62EBBEBB-6251-4758-A965-2F02DC1FC681}"/>
              </a:ext>
            </a:extLst>
          </p:cNvPr>
          <p:cNvSpPr txBox="1"/>
          <p:nvPr/>
        </p:nvSpPr>
        <p:spPr>
          <a:xfrm>
            <a:off x="381000" y="1289556"/>
            <a:ext cx="8146074" cy="400110"/>
          </a:xfrm>
          <a:prstGeom prst="rect">
            <a:avLst/>
          </a:prstGeom>
          <a:noFill/>
        </p:spPr>
        <p:txBody>
          <a:bodyPr wrap="square" rtlCol="0">
            <a:spAutoFit/>
          </a:bodyPr>
          <a:lstStyle/>
          <a:p>
            <a:r>
              <a:rPr lang="fr-FR" sz="2000" b="1" u="sng" dirty="0"/>
              <a:t>Les règles de fongibilité des dépenses</a:t>
            </a:r>
          </a:p>
        </p:txBody>
      </p:sp>
      <p:pic>
        <p:nvPicPr>
          <p:cNvPr id="11" name="Image 10">
            <a:extLst>
              <a:ext uri="{FF2B5EF4-FFF2-40B4-BE49-F238E27FC236}">
                <a16:creationId xmlns:a16="http://schemas.microsoft.com/office/drawing/2014/main" id="{DC96D6AC-0FE3-2D19-AFCD-1E026F110A3E}"/>
              </a:ext>
            </a:extLst>
          </p:cNvPr>
          <p:cNvPicPr>
            <a:picLocks noChangeAspect="1"/>
          </p:cNvPicPr>
          <p:nvPr/>
        </p:nvPicPr>
        <p:blipFill>
          <a:blip r:embed="rId3"/>
          <a:stretch>
            <a:fillRect/>
          </a:stretch>
        </p:blipFill>
        <p:spPr>
          <a:xfrm>
            <a:off x="7724067" y="606176"/>
            <a:ext cx="1195856" cy="1195856"/>
          </a:xfrm>
          <a:prstGeom prst="rect">
            <a:avLst/>
          </a:prstGeom>
        </p:spPr>
      </p:pic>
    </p:spTree>
    <p:extLst>
      <p:ext uri="{BB962C8B-B14F-4D97-AF65-F5344CB8AC3E}">
        <p14:creationId xmlns:p14="http://schemas.microsoft.com/office/powerpoint/2010/main" val="1185573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20CB533-21DD-6C4E-8131-5413FA3368EF}"/>
              </a:ext>
            </a:extLst>
          </p:cNvPr>
          <p:cNvSpPr>
            <a:spLocks noGrp="1"/>
          </p:cNvSpPr>
          <p:nvPr>
            <p:ph type="title"/>
          </p:nvPr>
        </p:nvSpPr>
        <p:spPr>
          <a:xfrm>
            <a:off x="381000" y="294516"/>
            <a:ext cx="8229600" cy="656699"/>
          </a:xfrm>
        </p:spPr>
        <p:txBody>
          <a:bodyPr>
            <a:normAutofit/>
          </a:bodyPr>
          <a:lstStyle/>
          <a:p>
            <a:r>
              <a:rPr lang="fr-FR" sz="3200" dirty="0"/>
              <a:t>Les livrables attendus</a:t>
            </a:r>
          </a:p>
        </p:txBody>
      </p:sp>
      <p:sp>
        <p:nvSpPr>
          <p:cNvPr id="4" name="Rectangle 3">
            <a:extLst>
              <a:ext uri="{FF2B5EF4-FFF2-40B4-BE49-F238E27FC236}">
                <a16:creationId xmlns:a16="http://schemas.microsoft.com/office/drawing/2014/main" id="{09BF6977-9317-418D-BC0D-F52984A73EFD}"/>
              </a:ext>
            </a:extLst>
          </p:cNvPr>
          <p:cNvSpPr/>
          <p:nvPr/>
        </p:nvSpPr>
        <p:spPr>
          <a:xfrm>
            <a:off x="380999" y="1224703"/>
            <a:ext cx="8536419" cy="4607928"/>
          </a:xfrm>
          <a:prstGeom prst="rect">
            <a:avLst/>
          </a:prstGeom>
        </p:spPr>
        <p:txBody>
          <a:bodyPr wrap="square">
            <a:spAutoFit/>
          </a:bodyPr>
          <a:lstStyle/>
          <a:p>
            <a:pPr algn="just">
              <a:lnSpc>
                <a:spcPct val="120000"/>
              </a:lnSpc>
            </a:pPr>
            <a:r>
              <a:rPr lang="fr-FR" b="1" dirty="0"/>
              <a:t>Rapport scientifique </a:t>
            </a:r>
            <a:r>
              <a:rPr lang="fr-FR" sz="1600" dirty="0"/>
              <a:t>: un rapport final dans les 3 mois après la fin du projet</a:t>
            </a:r>
          </a:p>
          <a:p>
            <a:pPr marL="342900" indent="-342900" algn="just">
              <a:lnSpc>
                <a:spcPct val="120000"/>
              </a:lnSpc>
              <a:buFont typeface="Arial" panose="020B0604020202020204" pitchFamily="34" charset="0"/>
              <a:buChar char="•"/>
            </a:pPr>
            <a:endParaRPr lang="fr-FR" sz="1600" dirty="0"/>
          </a:p>
          <a:p>
            <a:pPr algn="just">
              <a:lnSpc>
                <a:spcPct val="120000"/>
              </a:lnSpc>
            </a:pPr>
            <a:r>
              <a:rPr lang="fr-FR" b="1" dirty="0"/>
              <a:t>Relevé de dépenses </a:t>
            </a:r>
            <a:r>
              <a:rPr lang="fr-FR" sz="1600" dirty="0"/>
              <a:t>:</a:t>
            </a:r>
          </a:p>
          <a:p>
            <a:pPr marL="342900" indent="-342900" algn="just">
              <a:lnSpc>
                <a:spcPct val="120000"/>
              </a:lnSpc>
              <a:buFont typeface="Arial" panose="020B0604020202020204" pitchFamily="34" charset="0"/>
              <a:buChar char="•"/>
            </a:pPr>
            <a:r>
              <a:rPr lang="fr-FR" sz="1600" dirty="0"/>
              <a:t>Un relevé de dépenses intermédiaire chaque année (uniquement pour les bénéficiaires à coût complet) ;</a:t>
            </a:r>
          </a:p>
          <a:p>
            <a:pPr marL="342900" indent="-342900" algn="just">
              <a:lnSpc>
                <a:spcPct val="120000"/>
              </a:lnSpc>
              <a:buFont typeface="Arial" panose="020B0604020202020204" pitchFamily="34" charset="0"/>
              <a:buChar char="•"/>
            </a:pPr>
            <a:r>
              <a:rPr lang="fr-FR" sz="1600" dirty="0"/>
              <a:t>Un relevé de dépenses pour solde qui récapitule l’ensemble des dépenses pendant le projet.</a:t>
            </a:r>
          </a:p>
          <a:p>
            <a:pPr algn="just">
              <a:lnSpc>
                <a:spcPct val="120000"/>
              </a:lnSpc>
            </a:pPr>
            <a:endParaRPr lang="fr-FR" sz="1600" dirty="0"/>
          </a:p>
          <a:p>
            <a:pPr algn="just">
              <a:lnSpc>
                <a:spcPct val="120000"/>
              </a:lnSpc>
            </a:pPr>
            <a:r>
              <a:rPr lang="fr-FR" b="1" dirty="0"/>
              <a:t>Autres livrables </a:t>
            </a:r>
            <a:r>
              <a:rPr lang="fr-FR" dirty="0"/>
              <a:t>:</a:t>
            </a:r>
          </a:p>
          <a:p>
            <a:pPr marL="285750" indent="-285750" algn="just">
              <a:lnSpc>
                <a:spcPct val="120000"/>
              </a:lnSpc>
              <a:buFont typeface="Arial" panose="020B0604020202020204" pitchFamily="34" charset="0"/>
              <a:buChar char="•"/>
            </a:pPr>
            <a:r>
              <a:rPr lang="fr-FR" sz="1600" b="1" dirty="0"/>
              <a:t>Accord de consortium </a:t>
            </a:r>
            <a:r>
              <a:rPr lang="fr-FR" sz="1600" dirty="0"/>
              <a:t>: dès lors qu’il  y a un partenariat public / Privé (</a:t>
            </a:r>
            <a:r>
              <a:rPr lang="fr-FR" sz="1600" i="1" dirty="0"/>
              <a:t>cf.</a:t>
            </a:r>
            <a:r>
              <a:rPr lang="fr-FR" sz="1600" dirty="0"/>
              <a:t> suite de la présentation)</a:t>
            </a:r>
          </a:p>
          <a:p>
            <a:pPr marL="285750" indent="-285750" algn="just">
              <a:lnSpc>
                <a:spcPct val="120000"/>
              </a:lnSpc>
              <a:buFont typeface="Arial" panose="020B0604020202020204" pitchFamily="34" charset="0"/>
              <a:buChar char="•"/>
            </a:pPr>
            <a:r>
              <a:rPr lang="fr-FR" sz="1600" b="1" dirty="0"/>
              <a:t>Plan de gestion des données </a:t>
            </a:r>
            <a:r>
              <a:rPr lang="fr-FR" sz="1600" dirty="0"/>
              <a:t>: un PGD doit être transmis 6 mois après le début du projet puis actualisé à mi-parcours ainsi qu’à la fin du projet</a:t>
            </a:r>
          </a:p>
          <a:p>
            <a:pPr marL="285750" indent="-285750" algn="just">
              <a:lnSpc>
                <a:spcPct val="120000"/>
              </a:lnSpc>
              <a:buFont typeface="Arial" panose="020B0604020202020204" pitchFamily="34" charset="0"/>
              <a:buChar char="•"/>
            </a:pPr>
            <a:r>
              <a:rPr lang="fr-FR" sz="1600" dirty="0"/>
              <a:t>Protocole de Nagoya : </a:t>
            </a:r>
            <a:r>
              <a:rPr lang="fr-FR" sz="1600" b="1" dirty="0"/>
              <a:t>Récépissés de Déclarations de « Due Diligence » (DDD)	</a:t>
            </a:r>
          </a:p>
          <a:p>
            <a:pPr marL="285750" indent="-285750" algn="just">
              <a:lnSpc>
                <a:spcPct val="120000"/>
              </a:lnSpc>
              <a:buFont typeface="Arial" panose="020B0604020202020204" pitchFamily="34" charset="0"/>
              <a:buChar char="•"/>
            </a:pPr>
            <a:endParaRPr lang="fr-FR" sz="1600" b="1" dirty="0"/>
          </a:p>
        </p:txBody>
      </p:sp>
      <p:pic>
        <p:nvPicPr>
          <p:cNvPr id="5" name="Image 4">
            <a:extLst>
              <a:ext uri="{FF2B5EF4-FFF2-40B4-BE49-F238E27FC236}">
                <a16:creationId xmlns:a16="http://schemas.microsoft.com/office/drawing/2014/main" id="{1F46C7A3-EFF6-4AE7-8212-C5FF4F49CFD3}"/>
              </a:ext>
            </a:extLst>
          </p:cNvPr>
          <p:cNvPicPr>
            <a:picLocks noChangeAspect="1"/>
          </p:cNvPicPr>
          <p:nvPr/>
        </p:nvPicPr>
        <p:blipFill>
          <a:blip r:embed="rId3"/>
          <a:stretch>
            <a:fillRect/>
          </a:stretch>
        </p:blipFill>
        <p:spPr>
          <a:xfrm>
            <a:off x="196066" y="5746065"/>
            <a:ext cx="452265" cy="452265"/>
          </a:xfrm>
          <a:prstGeom prst="rect">
            <a:avLst/>
          </a:prstGeom>
        </p:spPr>
      </p:pic>
      <p:pic>
        <p:nvPicPr>
          <p:cNvPr id="6" name="Image 5">
            <a:extLst>
              <a:ext uri="{FF2B5EF4-FFF2-40B4-BE49-F238E27FC236}">
                <a16:creationId xmlns:a16="http://schemas.microsoft.com/office/drawing/2014/main" id="{84A40157-4D0D-CC99-D4CC-EB261CFBA5A8}"/>
              </a:ext>
            </a:extLst>
          </p:cNvPr>
          <p:cNvPicPr>
            <a:picLocks noChangeAspect="1"/>
          </p:cNvPicPr>
          <p:nvPr/>
        </p:nvPicPr>
        <p:blipFill rotWithShape="1">
          <a:blip r:embed="rId4"/>
          <a:srcRect b="11201"/>
          <a:stretch/>
        </p:blipFill>
        <p:spPr>
          <a:xfrm>
            <a:off x="7698809" y="402202"/>
            <a:ext cx="1403542" cy="1246333"/>
          </a:xfrm>
          <a:prstGeom prst="rect">
            <a:avLst/>
          </a:prstGeom>
        </p:spPr>
      </p:pic>
      <p:sp>
        <p:nvSpPr>
          <p:cNvPr id="7" name="ZoneTexte 6">
            <a:extLst>
              <a:ext uri="{FF2B5EF4-FFF2-40B4-BE49-F238E27FC236}">
                <a16:creationId xmlns:a16="http://schemas.microsoft.com/office/drawing/2014/main" id="{392CE324-7961-9A5B-30FD-536BDB81BA9B}"/>
              </a:ext>
            </a:extLst>
          </p:cNvPr>
          <p:cNvSpPr txBox="1"/>
          <p:nvPr/>
        </p:nvSpPr>
        <p:spPr>
          <a:xfrm>
            <a:off x="833264" y="5576614"/>
            <a:ext cx="8094428" cy="726609"/>
          </a:xfrm>
          <a:prstGeom prst="rect">
            <a:avLst/>
          </a:prstGeom>
          <a:noFill/>
        </p:spPr>
        <p:txBody>
          <a:bodyPr wrap="square">
            <a:spAutoFit/>
          </a:bodyPr>
          <a:lstStyle/>
          <a:p>
            <a:pPr>
              <a:lnSpc>
                <a:spcPct val="120000"/>
              </a:lnSpc>
            </a:pPr>
            <a:r>
              <a:rPr lang="fr-FR" sz="1800" dirty="0">
                <a:solidFill>
                  <a:srgbClr val="4C7FC1"/>
                </a:solidFill>
              </a:rPr>
              <a:t>L’ANR procèdera au versement du solde une fois l’ensemble des livrables reçu et validé par ses services</a:t>
            </a:r>
            <a:endParaRPr lang="fr-FR" sz="1800" b="1" dirty="0">
              <a:solidFill>
                <a:srgbClr val="FF0000"/>
              </a:solidFill>
            </a:endParaRPr>
          </a:p>
        </p:txBody>
      </p:sp>
    </p:spTree>
    <p:extLst>
      <p:ext uri="{BB962C8B-B14F-4D97-AF65-F5344CB8AC3E}">
        <p14:creationId xmlns:p14="http://schemas.microsoft.com/office/powerpoint/2010/main" val="150508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20CB533-21DD-6C4E-8131-5413FA3368EF}"/>
              </a:ext>
            </a:extLst>
          </p:cNvPr>
          <p:cNvSpPr>
            <a:spLocks noGrp="1"/>
          </p:cNvSpPr>
          <p:nvPr>
            <p:ph type="title"/>
          </p:nvPr>
        </p:nvSpPr>
        <p:spPr>
          <a:xfrm>
            <a:off x="381000" y="294516"/>
            <a:ext cx="8229600" cy="656699"/>
          </a:xfrm>
        </p:spPr>
        <p:txBody>
          <a:bodyPr>
            <a:normAutofit/>
          </a:bodyPr>
          <a:lstStyle/>
          <a:p>
            <a:r>
              <a:rPr lang="fr-FR" sz="3200" dirty="0"/>
              <a:t>Focus sur l’accord de consortium</a:t>
            </a:r>
          </a:p>
        </p:txBody>
      </p:sp>
      <p:sp>
        <p:nvSpPr>
          <p:cNvPr id="4" name="Rectangle 2">
            <a:extLst>
              <a:ext uri="{FF2B5EF4-FFF2-40B4-BE49-F238E27FC236}">
                <a16:creationId xmlns:a16="http://schemas.microsoft.com/office/drawing/2014/main" id="{B57A1C58-0C93-46B9-B822-1506910DB468}"/>
              </a:ext>
            </a:extLst>
          </p:cNvPr>
          <p:cNvSpPr txBox="1">
            <a:spLocks noChangeArrowheads="1"/>
          </p:cNvSpPr>
          <p:nvPr/>
        </p:nvSpPr>
        <p:spPr>
          <a:xfrm>
            <a:off x="381000" y="1338498"/>
            <a:ext cx="8534918" cy="3558180"/>
          </a:xfrm>
          <a:prstGeom prst="rect">
            <a:avLst/>
          </a:prstGeom>
        </p:spPr>
        <p:txBody>
          <a:bodyPr/>
          <a:lstStyle>
            <a:lvl1pPr marL="342900" indent="-342900" algn="l" defTabSz="449263" rtl="0" eaLnBrk="0" fontAlgn="base" hangingPunct="0">
              <a:lnSpc>
                <a:spcPct val="93000"/>
              </a:lnSpc>
              <a:spcBef>
                <a:spcPct val="0"/>
              </a:spcBef>
              <a:spcAft>
                <a:spcPts val="1413"/>
              </a:spcAft>
              <a:buClr>
                <a:srgbClr val="000000"/>
              </a:buClr>
              <a:buSzPct val="100000"/>
              <a:buFont typeface="Times New Roman" pitchFamily="18" charset="0"/>
              <a:defRPr sz="3200">
                <a:solidFill>
                  <a:srgbClr val="000000"/>
                </a:solidFill>
                <a:latin typeface="+mn-lt"/>
                <a:ea typeface="+mn-ea"/>
                <a:cs typeface="+mn-cs"/>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pitchFamily="18" charset="0"/>
              <a:defRPr sz="2800">
                <a:solidFill>
                  <a:srgbClr val="000000"/>
                </a:solidFill>
                <a:latin typeface="+mn-lt"/>
                <a:ea typeface="+mn-ea"/>
              </a:defRPr>
            </a:lvl2pPr>
            <a:lvl3pPr marL="1143000" indent="-228600" algn="l" defTabSz="449263" rtl="0" eaLnBrk="0" fontAlgn="base" hangingPunct="0">
              <a:lnSpc>
                <a:spcPct val="93000"/>
              </a:lnSpc>
              <a:spcBef>
                <a:spcPct val="0"/>
              </a:spcBef>
              <a:spcAft>
                <a:spcPts val="850"/>
              </a:spcAft>
              <a:buClr>
                <a:srgbClr val="000000"/>
              </a:buClr>
              <a:buSzPct val="100000"/>
              <a:buFont typeface="Times New Roman" pitchFamily="18" charset="0"/>
              <a:defRPr sz="2400">
                <a:solidFill>
                  <a:srgbClr val="000000"/>
                </a:solidFill>
                <a:latin typeface="+mn-lt"/>
                <a:ea typeface="+mn-ea"/>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pitchFamily="18" charset="0"/>
              <a:defRPr sz="2000">
                <a:solidFill>
                  <a:srgbClr val="000000"/>
                </a:solidFill>
                <a:latin typeface="+mn-lt"/>
                <a:ea typeface="+mn-ea"/>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pitchFamily="18" charset="0"/>
              <a:defRPr sz="2000">
                <a:solidFill>
                  <a:srgbClr val="000000"/>
                </a:solidFill>
                <a:latin typeface="+mn-lt"/>
                <a:ea typeface="+mn-ea"/>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9pPr>
          </a:lstStyle>
          <a:p>
            <a:r>
              <a:rPr lang="fr-FR" sz="1800" b="1" dirty="0">
                <a:solidFill>
                  <a:schemeClr val="tx2"/>
                </a:solidFill>
              </a:rPr>
              <a:t> </a:t>
            </a:r>
            <a:r>
              <a:rPr lang="fr-FR" sz="2000" b="1" dirty="0">
                <a:solidFill>
                  <a:schemeClr val="tx1">
                    <a:lumMod val="95000"/>
                    <a:lumOff val="5000"/>
                  </a:schemeClr>
                </a:solidFill>
                <a:latin typeface="+mj-lt"/>
                <a:ea typeface="+mj-ea"/>
                <a:cs typeface="+mj-cs"/>
              </a:rPr>
              <a:t>L’accord de consortium</a:t>
            </a:r>
          </a:p>
          <a:p>
            <a:pPr marL="285750" indent="-285750">
              <a:buFont typeface="Arial" panose="020B0604020202020204" pitchFamily="34" charset="0"/>
              <a:buChar char="•"/>
            </a:pPr>
            <a:r>
              <a:rPr lang="fr-FR" sz="1600" b="1" dirty="0">
                <a:solidFill>
                  <a:schemeClr val="tx1">
                    <a:lumMod val="95000"/>
                    <a:lumOff val="5000"/>
                  </a:schemeClr>
                </a:solidFill>
                <a:latin typeface="+mj-lt"/>
                <a:ea typeface="+mj-ea"/>
                <a:cs typeface="+mj-cs"/>
              </a:rPr>
              <a:t>est obligatoire </a:t>
            </a:r>
            <a:r>
              <a:rPr lang="fr-FR" sz="1600" dirty="0">
                <a:solidFill>
                  <a:schemeClr val="tx1">
                    <a:lumMod val="95000"/>
                    <a:lumOff val="5000"/>
                  </a:schemeClr>
                </a:solidFill>
                <a:latin typeface="+mj-lt"/>
                <a:ea typeface="+mj-ea"/>
                <a:cs typeface="+mj-cs"/>
              </a:rPr>
              <a:t>pour les collaborations </a:t>
            </a:r>
            <a:r>
              <a:rPr lang="fr-FR" sz="1600" b="1" dirty="0">
                <a:solidFill>
                  <a:schemeClr val="tx1">
                    <a:lumMod val="95000"/>
                    <a:lumOff val="5000"/>
                  </a:schemeClr>
                </a:solidFill>
                <a:latin typeface="+mj-lt"/>
                <a:ea typeface="+mj-ea"/>
                <a:cs typeface="+mj-cs"/>
              </a:rPr>
              <a:t>entre organismes de recherche</a:t>
            </a:r>
            <a:r>
              <a:rPr lang="fr-FR" sz="1600" dirty="0">
                <a:solidFill>
                  <a:schemeClr val="tx1">
                    <a:lumMod val="95000"/>
                    <a:lumOff val="5000"/>
                  </a:schemeClr>
                </a:solidFill>
              </a:rPr>
              <a:t> </a:t>
            </a:r>
            <a:r>
              <a:rPr lang="fr-FR" sz="1600" b="1" dirty="0">
                <a:solidFill>
                  <a:schemeClr val="tx1">
                    <a:lumMod val="95000"/>
                    <a:lumOff val="5000"/>
                  </a:schemeClr>
                </a:solidFill>
                <a:latin typeface="+mj-lt"/>
                <a:ea typeface="+mj-ea"/>
                <a:cs typeface="+mj-cs"/>
              </a:rPr>
              <a:t>et entreprises </a:t>
            </a:r>
            <a:r>
              <a:rPr lang="fr-FR" sz="1600" dirty="0">
                <a:solidFill>
                  <a:schemeClr val="tx1">
                    <a:lumMod val="95000"/>
                    <a:lumOff val="5000"/>
                  </a:schemeClr>
                </a:solidFill>
                <a:latin typeface="+mj-lt"/>
                <a:ea typeface="+mj-ea"/>
                <a:cs typeface="+mj-cs"/>
              </a:rPr>
              <a:t>financées ou non par l’ANR</a:t>
            </a:r>
          </a:p>
          <a:p>
            <a:pPr>
              <a:buFont typeface="Arial" panose="020B0604020202020204" pitchFamily="34" charset="0"/>
              <a:buChar char="•"/>
            </a:pPr>
            <a:r>
              <a:rPr lang="fr-FR" sz="1600" dirty="0">
                <a:solidFill>
                  <a:schemeClr val="tx1">
                    <a:lumMod val="95000"/>
                    <a:lumOff val="5000"/>
                  </a:schemeClr>
                </a:solidFill>
                <a:latin typeface="+mj-lt"/>
                <a:ea typeface="+mj-ea"/>
                <a:cs typeface="+mj-cs"/>
              </a:rPr>
              <a:t>doit préciser à minima : </a:t>
            </a:r>
            <a:r>
              <a:rPr lang="fr-FR" sz="1600" dirty="0">
                <a:solidFill>
                  <a:schemeClr val="tx1"/>
                </a:solidFill>
              </a:rPr>
              <a:t>les contributions des Partenaires, le partage des tâches, les règles de partage des droits de propriété intellectuelle relatifs aux connaissances antérieures et aux résultats obtenus du projet, leur exploitation et leur diffusion</a:t>
            </a:r>
          </a:p>
          <a:p>
            <a:pPr>
              <a:buFont typeface="Arial" panose="020B0604020202020204" pitchFamily="34" charset="0"/>
              <a:buChar char="•"/>
            </a:pPr>
            <a:r>
              <a:rPr lang="fr-FR" sz="1600" dirty="0">
                <a:solidFill>
                  <a:schemeClr val="tx1">
                    <a:lumMod val="95000"/>
                    <a:lumOff val="5000"/>
                  </a:schemeClr>
                </a:solidFill>
                <a:latin typeface="+mj-lt"/>
                <a:ea typeface="+mj-ea"/>
                <a:cs typeface="+mj-cs"/>
              </a:rPr>
              <a:t>doit rentrer en vigueur au démarrage scientifique </a:t>
            </a:r>
          </a:p>
          <a:p>
            <a:pPr>
              <a:buFont typeface="Arial" panose="020B0604020202020204" pitchFamily="34" charset="0"/>
              <a:buChar char="•"/>
            </a:pPr>
            <a:r>
              <a:rPr lang="fr-FR" sz="1600" dirty="0">
                <a:solidFill>
                  <a:schemeClr val="tx1">
                    <a:lumMod val="95000"/>
                    <a:lumOff val="5000"/>
                  </a:schemeClr>
                </a:solidFill>
                <a:latin typeface="+mj-lt"/>
                <a:ea typeface="+mj-ea"/>
                <a:cs typeface="+mj-cs"/>
              </a:rPr>
              <a:t>sa fourniture conditionnera le </a:t>
            </a:r>
            <a:r>
              <a:rPr lang="fr-FR" sz="1600" b="1" dirty="0">
                <a:solidFill>
                  <a:schemeClr val="tx1">
                    <a:lumMod val="95000"/>
                    <a:lumOff val="5000"/>
                  </a:schemeClr>
                </a:solidFill>
                <a:latin typeface="+mj-lt"/>
                <a:ea typeface="+mj-ea"/>
                <a:cs typeface="+mj-cs"/>
              </a:rPr>
              <a:t>deuxième versement </a:t>
            </a:r>
            <a:r>
              <a:rPr lang="fr-FR" sz="1600" dirty="0">
                <a:solidFill>
                  <a:schemeClr val="tx1">
                    <a:lumMod val="95000"/>
                    <a:lumOff val="5000"/>
                  </a:schemeClr>
                </a:solidFill>
                <a:latin typeface="+mj-lt"/>
                <a:ea typeface="+mj-ea"/>
                <a:cs typeface="+mj-cs"/>
              </a:rPr>
              <a:t>de l’aide pour les seuls </a:t>
            </a:r>
            <a:r>
              <a:rPr lang="fr-FR" sz="1600" b="1" dirty="0">
                <a:solidFill>
                  <a:schemeClr val="tx1">
                    <a:lumMod val="95000"/>
                    <a:lumOff val="5000"/>
                  </a:schemeClr>
                </a:solidFill>
                <a:latin typeface="+mj-lt"/>
                <a:ea typeface="+mj-ea"/>
                <a:cs typeface="+mj-cs"/>
              </a:rPr>
              <a:t>bénéficiaires qualifiés d’Entreprise</a:t>
            </a:r>
          </a:p>
          <a:p>
            <a:pPr marL="285750" indent="-285750">
              <a:buFont typeface="Arial" panose="020B0604020202020204" pitchFamily="34" charset="0"/>
              <a:buChar char="•"/>
            </a:pPr>
            <a:r>
              <a:rPr lang="fr-FR" sz="1600" dirty="0">
                <a:solidFill>
                  <a:schemeClr val="tx1">
                    <a:lumMod val="95000"/>
                    <a:lumOff val="5000"/>
                  </a:schemeClr>
                </a:solidFill>
                <a:latin typeface="+mj-lt"/>
                <a:ea typeface="+mj-ea"/>
                <a:cs typeface="+mj-cs"/>
              </a:rPr>
              <a:t>pour le bénéficiaire financé au </a:t>
            </a:r>
            <a:r>
              <a:rPr lang="fr-FR" sz="1600" b="1" dirty="0">
                <a:solidFill>
                  <a:schemeClr val="tx1">
                    <a:lumMod val="95000"/>
                    <a:lumOff val="5000"/>
                  </a:schemeClr>
                </a:solidFill>
                <a:latin typeface="+mj-lt"/>
                <a:ea typeface="+mj-ea"/>
                <a:cs typeface="+mj-cs"/>
              </a:rPr>
              <a:t>coût marginal</a:t>
            </a:r>
            <a:r>
              <a:rPr lang="fr-FR" sz="1600" dirty="0">
                <a:solidFill>
                  <a:schemeClr val="tx1">
                    <a:lumMod val="95000"/>
                    <a:lumOff val="5000"/>
                  </a:schemeClr>
                </a:solidFill>
                <a:latin typeface="+mj-lt"/>
                <a:ea typeface="+mj-ea"/>
                <a:cs typeface="+mj-cs"/>
              </a:rPr>
              <a:t>, blocage du </a:t>
            </a:r>
            <a:r>
              <a:rPr lang="fr-FR" sz="1600" b="1" dirty="0">
                <a:solidFill>
                  <a:schemeClr val="tx1">
                    <a:lumMod val="95000"/>
                    <a:lumOff val="5000"/>
                  </a:schemeClr>
                </a:solidFill>
                <a:latin typeface="+mj-lt"/>
                <a:ea typeface="+mj-ea"/>
                <a:cs typeface="+mj-cs"/>
              </a:rPr>
              <a:t>solde</a:t>
            </a:r>
            <a:endParaRPr lang="fr-FR" sz="1600" dirty="0">
              <a:solidFill>
                <a:schemeClr val="tx1">
                  <a:lumMod val="95000"/>
                  <a:lumOff val="5000"/>
                </a:schemeClr>
              </a:solidFill>
              <a:latin typeface="+mj-lt"/>
              <a:ea typeface="+mj-ea"/>
              <a:cs typeface="+mj-cs"/>
            </a:endParaRPr>
          </a:p>
          <a:p>
            <a:pPr marL="0" indent="0"/>
            <a:r>
              <a:rPr lang="fr-FR" sz="1600" b="1" dirty="0">
                <a:solidFill>
                  <a:schemeClr val="tx1">
                    <a:lumMod val="95000"/>
                    <a:lumOff val="5000"/>
                  </a:schemeClr>
                </a:solidFill>
                <a:latin typeface="+mj-lt"/>
                <a:ea typeface="+mj-ea"/>
                <a:cs typeface="+mj-cs"/>
              </a:rPr>
              <a:t>	</a:t>
            </a:r>
            <a:endParaRPr lang="fr-FR" sz="1600" dirty="0">
              <a:solidFill>
                <a:schemeClr val="tx2"/>
              </a:solidFill>
            </a:endParaRPr>
          </a:p>
          <a:p>
            <a:endParaRPr lang="fr-FR" sz="1600" b="1" dirty="0">
              <a:solidFill>
                <a:schemeClr val="tx2"/>
              </a:solidFill>
            </a:endParaRPr>
          </a:p>
          <a:p>
            <a:endParaRPr lang="fr-FR" sz="1600" b="1" dirty="0">
              <a:solidFill>
                <a:schemeClr val="tx2"/>
              </a:solidFill>
            </a:endParaRPr>
          </a:p>
          <a:p>
            <a:endParaRPr lang="fr-FR" sz="1600" b="1" dirty="0">
              <a:solidFill>
                <a:schemeClr val="tx2"/>
              </a:solidFill>
            </a:endParaRPr>
          </a:p>
          <a:p>
            <a:endParaRPr lang="fr-FR" sz="1600" b="1" dirty="0">
              <a:solidFill>
                <a:schemeClr val="tx2"/>
              </a:solidFill>
            </a:endParaRPr>
          </a:p>
        </p:txBody>
      </p:sp>
      <p:pic>
        <p:nvPicPr>
          <p:cNvPr id="5" name="Image 4">
            <a:extLst>
              <a:ext uri="{FF2B5EF4-FFF2-40B4-BE49-F238E27FC236}">
                <a16:creationId xmlns:a16="http://schemas.microsoft.com/office/drawing/2014/main" id="{DA85FB2F-31B9-46C4-844C-5DA16A94FC83}"/>
              </a:ext>
            </a:extLst>
          </p:cNvPr>
          <p:cNvPicPr>
            <a:picLocks noChangeAspect="1"/>
          </p:cNvPicPr>
          <p:nvPr/>
        </p:nvPicPr>
        <p:blipFill>
          <a:blip r:embed="rId3"/>
          <a:stretch>
            <a:fillRect/>
          </a:stretch>
        </p:blipFill>
        <p:spPr>
          <a:xfrm>
            <a:off x="431967" y="5348583"/>
            <a:ext cx="452265" cy="452265"/>
          </a:xfrm>
          <a:prstGeom prst="rect">
            <a:avLst/>
          </a:prstGeom>
        </p:spPr>
      </p:pic>
      <p:sp>
        <p:nvSpPr>
          <p:cNvPr id="2" name="ZoneTexte 1">
            <a:extLst>
              <a:ext uri="{FF2B5EF4-FFF2-40B4-BE49-F238E27FC236}">
                <a16:creationId xmlns:a16="http://schemas.microsoft.com/office/drawing/2014/main" id="{8968E29E-05A2-430C-B096-3BE8B7CAEFF4}"/>
              </a:ext>
            </a:extLst>
          </p:cNvPr>
          <p:cNvSpPr txBox="1"/>
          <p:nvPr/>
        </p:nvSpPr>
        <p:spPr>
          <a:xfrm>
            <a:off x="920092" y="5283777"/>
            <a:ext cx="8069796" cy="830997"/>
          </a:xfrm>
          <a:prstGeom prst="rect">
            <a:avLst/>
          </a:prstGeom>
          <a:noFill/>
        </p:spPr>
        <p:txBody>
          <a:bodyPr wrap="square" rtlCol="0">
            <a:spAutoFit/>
          </a:bodyPr>
          <a:lstStyle/>
          <a:p>
            <a:pPr algn="just"/>
            <a:r>
              <a:rPr lang="fr-FR" sz="1600" dirty="0">
                <a:solidFill>
                  <a:srgbClr val="4C7FC1"/>
                </a:solidFill>
              </a:rPr>
              <a:t>Il</a:t>
            </a:r>
            <a:r>
              <a:rPr lang="fr-FR" sz="1600" b="1" dirty="0">
                <a:solidFill>
                  <a:srgbClr val="4C7FC1"/>
                </a:solidFill>
              </a:rPr>
              <a:t> </a:t>
            </a:r>
            <a:r>
              <a:rPr lang="fr-FR" sz="1600" dirty="0">
                <a:solidFill>
                  <a:srgbClr val="4C7FC1"/>
                </a:solidFill>
              </a:rPr>
              <a:t>conditionne les versements intermédiaires ou les soldes (selon le cas) et l’ANR peut demander le remboursement de l’aide si l’accord de consortium n’est pas produit.</a:t>
            </a:r>
          </a:p>
          <a:p>
            <a:pPr algn="just"/>
            <a:endParaRPr lang="fr-FR" sz="1600" dirty="0"/>
          </a:p>
        </p:txBody>
      </p:sp>
      <p:pic>
        <p:nvPicPr>
          <p:cNvPr id="7" name="Image 6">
            <a:extLst>
              <a:ext uri="{FF2B5EF4-FFF2-40B4-BE49-F238E27FC236}">
                <a16:creationId xmlns:a16="http://schemas.microsoft.com/office/drawing/2014/main" id="{54CF0D74-7B70-91FB-F33D-BFDDDD0D5415}"/>
              </a:ext>
            </a:extLst>
          </p:cNvPr>
          <p:cNvPicPr>
            <a:picLocks noChangeAspect="1"/>
          </p:cNvPicPr>
          <p:nvPr/>
        </p:nvPicPr>
        <p:blipFill rotWithShape="1">
          <a:blip r:embed="rId4"/>
          <a:srcRect b="11201"/>
          <a:stretch/>
        </p:blipFill>
        <p:spPr>
          <a:xfrm>
            <a:off x="7740458" y="442883"/>
            <a:ext cx="1403542" cy="1246333"/>
          </a:xfrm>
          <a:prstGeom prst="rect">
            <a:avLst/>
          </a:prstGeom>
        </p:spPr>
      </p:pic>
    </p:spTree>
    <p:extLst>
      <p:ext uri="{BB962C8B-B14F-4D97-AF65-F5344CB8AC3E}">
        <p14:creationId xmlns:p14="http://schemas.microsoft.com/office/powerpoint/2010/main" val="113869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20CB533-21DD-6C4E-8131-5413FA3368EF}"/>
              </a:ext>
            </a:extLst>
          </p:cNvPr>
          <p:cNvSpPr>
            <a:spLocks noGrp="1"/>
          </p:cNvSpPr>
          <p:nvPr>
            <p:ph type="title"/>
          </p:nvPr>
        </p:nvSpPr>
        <p:spPr>
          <a:xfrm>
            <a:off x="381000" y="294516"/>
            <a:ext cx="8229600" cy="656699"/>
          </a:xfrm>
        </p:spPr>
        <p:txBody>
          <a:bodyPr>
            <a:noAutofit/>
          </a:bodyPr>
          <a:lstStyle/>
          <a:p>
            <a:r>
              <a:rPr lang="fr-FR" altLang="fr-FR" sz="3200" dirty="0"/>
              <a:t>Nos audits bénéficiaires 1/2</a:t>
            </a:r>
            <a:endParaRPr lang="fr-FR" sz="3200" dirty="0"/>
          </a:p>
        </p:txBody>
      </p:sp>
      <p:sp>
        <p:nvSpPr>
          <p:cNvPr id="6" name="Rectangle 5">
            <a:extLst>
              <a:ext uri="{FF2B5EF4-FFF2-40B4-BE49-F238E27FC236}">
                <a16:creationId xmlns:a16="http://schemas.microsoft.com/office/drawing/2014/main" id="{DF68C21C-0FC2-436F-86DA-B679A04183B4}"/>
              </a:ext>
            </a:extLst>
          </p:cNvPr>
          <p:cNvSpPr/>
          <p:nvPr/>
        </p:nvSpPr>
        <p:spPr>
          <a:xfrm>
            <a:off x="55704" y="1517292"/>
            <a:ext cx="8800619" cy="4524315"/>
          </a:xfrm>
          <a:prstGeom prst="rect">
            <a:avLst/>
          </a:prstGeom>
        </p:spPr>
        <p:txBody>
          <a:bodyPr wrap="square">
            <a:spAutoFit/>
          </a:bodyPr>
          <a:lstStyle/>
          <a:p>
            <a:pPr marL="742950" lvl="1" indent="-285750" algn="just">
              <a:spcBef>
                <a:spcPct val="0"/>
              </a:spcBef>
              <a:buFont typeface="Arial" panose="020B0604020202020204" pitchFamily="34" charset="0"/>
              <a:buChar char="•"/>
            </a:pPr>
            <a:r>
              <a:rPr lang="fr-FR" altLang="fr-FR" dirty="0">
                <a:solidFill>
                  <a:srgbClr val="000000"/>
                </a:solidFill>
              </a:rPr>
              <a:t>L’attribution de l’aide par l’ANR est </a:t>
            </a:r>
            <a:r>
              <a:rPr lang="fr-FR" altLang="fr-FR" b="1" dirty="0">
                <a:solidFill>
                  <a:srgbClr val="000000"/>
                </a:solidFill>
              </a:rPr>
              <a:t>soumise à conditions </a:t>
            </a:r>
            <a:r>
              <a:rPr lang="fr-FR" altLang="fr-FR" dirty="0">
                <a:solidFill>
                  <a:srgbClr val="000000"/>
                </a:solidFill>
              </a:rPr>
              <a:t>et tout établissement qui a sollicité et obtenu cette aide pour la réalisation d’un projet de recherche doit accepter le </a:t>
            </a:r>
            <a:r>
              <a:rPr lang="fr-FR" altLang="fr-FR" b="1" dirty="0">
                <a:solidFill>
                  <a:srgbClr val="000000"/>
                </a:solidFill>
              </a:rPr>
              <a:t>principe du contrôle</a:t>
            </a:r>
            <a:r>
              <a:rPr lang="fr-FR" altLang="fr-FR" dirty="0">
                <a:solidFill>
                  <a:srgbClr val="000000"/>
                </a:solidFill>
              </a:rPr>
              <a:t>.</a:t>
            </a:r>
          </a:p>
          <a:p>
            <a:pPr lvl="1" algn="just">
              <a:spcBef>
                <a:spcPct val="0"/>
              </a:spcBef>
            </a:pPr>
            <a:endParaRPr lang="fr-FR" altLang="fr-FR" dirty="0">
              <a:solidFill>
                <a:srgbClr val="000000"/>
              </a:solidFill>
            </a:endParaRPr>
          </a:p>
          <a:p>
            <a:pPr marL="800100" lvl="1" indent="-342900" algn="just">
              <a:spcBef>
                <a:spcPct val="0"/>
              </a:spcBef>
              <a:buFont typeface="Wingdings" panose="05000000000000000000" pitchFamily="2" charset="2"/>
              <a:buChar char="q"/>
            </a:pPr>
            <a:endParaRPr lang="fr-FR" altLang="fr-FR" dirty="0"/>
          </a:p>
          <a:p>
            <a:pPr marL="742950" lvl="1" indent="-285750" algn="just">
              <a:spcBef>
                <a:spcPct val="0"/>
              </a:spcBef>
              <a:buFont typeface="Arial" panose="020B0604020202020204" pitchFamily="34" charset="0"/>
              <a:buChar char="•"/>
            </a:pPr>
            <a:r>
              <a:rPr lang="fr-FR" altLang="fr-FR" b="1" dirty="0"/>
              <a:t>L’audit des projets </a:t>
            </a:r>
            <a:r>
              <a:rPr lang="fr-FR" altLang="fr-FR" dirty="0"/>
              <a:t>est prévu par le règlement financier de l’ANR (auquel l’établissement bénéficiaire est réputé avoir souscrit) pour toutes les éditions et répond au principe de bonne gestion et de bonne utilisation des fonds publics.</a:t>
            </a:r>
          </a:p>
          <a:p>
            <a:pPr lvl="1" algn="just">
              <a:spcBef>
                <a:spcPct val="0"/>
              </a:spcBef>
            </a:pPr>
            <a:endParaRPr lang="fr-FR" altLang="fr-FR" dirty="0"/>
          </a:p>
          <a:p>
            <a:pPr marL="800100" lvl="1" indent="-342900" algn="just">
              <a:spcBef>
                <a:spcPct val="0"/>
              </a:spcBef>
              <a:buFont typeface="Wingdings" panose="05000000000000000000" pitchFamily="2" charset="2"/>
              <a:buChar char="q"/>
            </a:pPr>
            <a:endParaRPr lang="fr-FR" altLang="fr-FR" dirty="0"/>
          </a:p>
          <a:p>
            <a:pPr marL="742950" lvl="1" indent="-285750" algn="just">
              <a:spcBef>
                <a:spcPct val="0"/>
              </a:spcBef>
              <a:buFont typeface="Arial" panose="020B0604020202020204" pitchFamily="34" charset="0"/>
              <a:buChar char="•"/>
            </a:pPr>
            <a:r>
              <a:rPr lang="fr-FR" altLang="fr-FR" dirty="0"/>
              <a:t>L’audit permet de :</a:t>
            </a:r>
          </a:p>
          <a:p>
            <a:pPr lvl="1" algn="just">
              <a:spcBef>
                <a:spcPct val="0"/>
              </a:spcBef>
            </a:pPr>
            <a:r>
              <a:rPr lang="fr-FR" altLang="fr-FR" dirty="0"/>
              <a:t>- s’assurer du </a:t>
            </a:r>
            <a:r>
              <a:rPr lang="fr-FR" altLang="fr-FR" b="1" dirty="0"/>
              <a:t>bon déroulement </a:t>
            </a:r>
            <a:r>
              <a:rPr lang="fr-FR" altLang="fr-FR" dirty="0"/>
              <a:t>des actions financées</a:t>
            </a:r>
          </a:p>
          <a:p>
            <a:pPr lvl="1" algn="just">
              <a:spcBef>
                <a:spcPct val="0"/>
              </a:spcBef>
            </a:pPr>
            <a:r>
              <a:rPr lang="fr-FR" altLang="fr-FR" dirty="0"/>
              <a:t>- contrôler la réalité et le bon rattachement des dépenses au projet pendant sa période de financement, et détecter les anomalies au regard du règlement financier</a:t>
            </a:r>
            <a:endParaRPr lang="fr-FR" altLang="fr-FR" dirty="0">
              <a:solidFill>
                <a:srgbClr val="000000"/>
              </a:solidFill>
            </a:endParaRPr>
          </a:p>
        </p:txBody>
      </p:sp>
      <p:pic>
        <p:nvPicPr>
          <p:cNvPr id="4" name="Image 3" descr="Une image contenant cercle, croquis, dessin, clipart&#10;&#10;Description générée automatiquement">
            <a:extLst>
              <a:ext uri="{FF2B5EF4-FFF2-40B4-BE49-F238E27FC236}">
                <a16:creationId xmlns:a16="http://schemas.microsoft.com/office/drawing/2014/main" id="{B6410154-86D1-C098-AC56-1C3D0313B83F}"/>
              </a:ext>
            </a:extLst>
          </p:cNvPr>
          <p:cNvPicPr>
            <a:picLocks noChangeAspect="1"/>
          </p:cNvPicPr>
          <p:nvPr/>
        </p:nvPicPr>
        <p:blipFill>
          <a:blip r:embed="rId3"/>
          <a:stretch>
            <a:fillRect/>
          </a:stretch>
        </p:blipFill>
        <p:spPr>
          <a:xfrm>
            <a:off x="8019983" y="541606"/>
            <a:ext cx="932941" cy="932941"/>
          </a:xfrm>
          <a:prstGeom prst="rect">
            <a:avLst/>
          </a:prstGeom>
        </p:spPr>
      </p:pic>
    </p:spTree>
    <p:extLst>
      <p:ext uri="{BB962C8B-B14F-4D97-AF65-F5344CB8AC3E}">
        <p14:creationId xmlns:p14="http://schemas.microsoft.com/office/powerpoint/2010/main" val="78722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20CB533-21DD-6C4E-8131-5413FA3368EF}"/>
              </a:ext>
            </a:extLst>
          </p:cNvPr>
          <p:cNvSpPr>
            <a:spLocks noGrp="1"/>
          </p:cNvSpPr>
          <p:nvPr>
            <p:ph type="title"/>
          </p:nvPr>
        </p:nvSpPr>
        <p:spPr>
          <a:xfrm>
            <a:off x="381000" y="294516"/>
            <a:ext cx="8229600" cy="656699"/>
          </a:xfrm>
        </p:spPr>
        <p:txBody>
          <a:bodyPr>
            <a:noAutofit/>
          </a:bodyPr>
          <a:lstStyle/>
          <a:p>
            <a:r>
              <a:rPr lang="fr-FR" altLang="fr-FR" sz="3200" dirty="0"/>
              <a:t>Nos audits bénéficiaires 2/2</a:t>
            </a:r>
            <a:endParaRPr lang="fr-FR" sz="3200" dirty="0"/>
          </a:p>
        </p:txBody>
      </p:sp>
      <p:sp>
        <p:nvSpPr>
          <p:cNvPr id="2" name="Rectangle 1">
            <a:extLst>
              <a:ext uri="{FF2B5EF4-FFF2-40B4-BE49-F238E27FC236}">
                <a16:creationId xmlns:a16="http://schemas.microsoft.com/office/drawing/2014/main" id="{FD30FB48-CD24-4600-B27F-3BB1F027297E}"/>
              </a:ext>
            </a:extLst>
          </p:cNvPr>
          <p:cNvSpPr/>
          <p:nvPr/>
        </p:nvSpPr>
        <p:spPr>
          <a:xfrm>
            <a:off x="0" y="1795693"/>
            <a:ext cx="8713695" cy="4247317"/>
          </a:xfrm>
          <a:prstGeom prst="rect">
            <a:avLst/>
          </a:prstGeom>
        </p:spPr>
        <p:txBody>
          <a:bodyPr wrap="square">
            <a:spAutoFit/>
          </a:bodyPr>
          <a:lstStyle/>
          <a:p>
            <a:pPr marL="742950" lvl="1" indent="-285750" algn="just">
              <a:spcBef>
                <a:spcPct val="0"/>
              </a:spcBef>
              <a:buFont typeface="Arial" panose="020B0604020202020204" pitchFamily="34" charset="0"/>
              <a:buChar char="•"/>
            </a:pPr>
            <a:r>
              <a:rPr lang="fr-FR" altLang="fr-FR" dirty="0">
                <a:solidFill>
                  <a:srgbClr val="000000"/>
                </a:solidFill>
              </a:rPr>
              <a:t>Le fait que le relevé justificatif de dépenses soit signé et certifié ou que les comptes de l’établissement soient certifiés ne dispense en aucun cas les établissements bénéficiaires d’un audit de l’ANR.</a:t>
            </a:r>
          </a:p>
          <a:p>
            <a:pPr marL="800100" lvl="1" indent="-342900" algn="just">
              <a:spcBef>
                <a:spcPct val="0"/>
              </a:spcBef>
              <a:buFont typeface="Wingdings" panose="05000000000000000000" pitchFamily="2" charset="2"/>
              <a:buChar char="q"/>
            </a:pPr>
            <a:endParaRPr lang="fr-FR" altLang="fr-FR" dirty="0">
              <a:solidFill>
                <a:srgbClr val="000000"/>
              </a:solidFill>
            </a:endParaRPr>
          </a:p>
          <a:p>
            <a:pPr marL="742950" lvl="1" indent="-285750" algn="just">
              <a:spcBef>
                <a:spcPct val="0"/>
              </a:spcBef>
              <a:buFont typeface="Arial" panose="020B0604020202020204" pitchFamily="34" charset="0"/>
              <a:buChar char="•"/>
            </a:pPr>
            <a:r>
              <a:rPr lang="fr-FR" altLang="fr-FR" dirty="0">
                <a:solidFill>
                  <a:srgbClr val="000000"/>
                </a:solidFill>
              </a:rPr>
              <a:t>Les audits sont conduits par le service des audits bénéficiaires de l’ANR et peuvent intervenir en cours ou en fin de projet (dans un délai de 5 ans), sur « signalement » ou sur sélection aléatoire.</a:t>
            </a:r>
          </a:p>
          <a:p>
            <a:pPr marL="800100" lvl="1" indent="-342900" algn="just">
              <a:spcBef>
                <a:spcPct val="0"/>
              </a:spcBef>
              <a:buFont typeface="Wingdings" panose="05000000000000000000" pitchFamily="2" charset="2"/>
              <a:buChar char="q"/>
            </a:pPr>
            <a:endParaRPr lang="fr-FR" altLang="fr-FR" dirty="0">
              <a:solidFill>
                <a:srgbClr val="000000"/>
              </a:solidFill>
            </a:endParaRPr>
          </a:p>
          <a:p>
            <a:pPr marL="742950" lvl="1" indent="-285750" algn="just">
              <a:spcBef>
                <a:spcPct val="0"/>
              </a:spcBef>
              <a:buFont typeface="Arial" panose="020B0604020202020204" pitchFamily="34" charset="0"/>
              <a:buChar char="•"/>
            </a:pPr>
            <a:r>
              <a:rPr lang="fr-FR" altLang="fr-FR" dirty="0">
                <a:solidFill>
                  <a:srgbClr val="000000"/>
                </a:solidFill>
              </a:rPr>
              <a:t>Toute dépense prise en compte dans le relevé justificatif de dépenses doit pouvoir être justifiée, en audit et sur demande, par un document ou une pièce administrative, financière et comptable </a:t>
            </a:r>
            <a:r>
              <a:rPr lang="fr-FR" altLang="fr-FR" u="sng" dirty="0">
                <a:solidFill>
                  <a:srgbClr val="000000"/>
                </a:solidFill>
              </a:rPr>
              <a:t>et</a:t>
            </a:r>
            <a:r>
              <a:rPr lang="fr-FR" altLang="fr-FR" dirty="0">
                <a:solidFill>
                  <a:srgbClr val="000000"/>
                </a:solidFill>
              </a:rPr>
              <a:t> par une écriture comptable.</a:t>
            </a:r>
          </a:p>
          <a:p>
            <a:pPr marL="800100" lvl="1" indent="-342900" algn="just">
              <a:spcBef>
                <a:spcPct val="0"/>
              </a:spcBef>
              <a:buFont typeface="Wingdings" panose="05000000000000000000" pitchFamily="2" charset="2"/>
              <a:buChar char="q"/>
            </a:pPr>
            <a:endParaRPr lang="fr-FR" altLang="fr-FR" dirty="0">
              <a:solidFill>
                <a:srgbClr val="000000"/>
              </a:solidFill>
            </a:endParaRPr>
          </a:p>
          <a:p>
            <a:pPr marL="742950" lvl="1" indent="-285750" algn="just">
              <a:spcBef>
                <a:spcPct val="0"/>
              </a:spcBef>
              <a:buFont typeface="Arial" panose="020B0604020202020204" pitchFamily="34" charset="0"/>
              <a:buChar char="•"/>
            </a:pPr>
            <a:r>
              <a:rPr lang="fr-FR" altLang="fr-FR" dirty="0">
                <a:solidFill>
                  <a:srgbClr val="000000"/>
                </a:solidFill>
              </a:rPr>
              <a:t>Pour les dépenses de personnels, les bulletins de paie et contrats de travail peuvent être demandés sans porter atteinte à la réglementation RGPD.</a:t>
            </a:r>
          </a:p>
          <a:p>
            <a:pPr lvl="1" algn="just">
              <a:spcBef>
                <a:spcPct val="0"/>
              </a:spcBef>
            </a:pPr>
            <a:endParaRPr lang="fr-FR" altLang="fr-FR" dirty="0">
              <a:solidFill>
                <a:srgbClr val="000000"/>
              </a:solidFill>
            </a:endParaRPr>
          </a:p>
        </p:txBody>
      </p:sp>
      <p:pic>
        <p:nvPicPr>
          <p:cNvPr id="9" name="Image 8" descr="Une image contenant cercle, croquis, dessin, clipart&#10;&#10;Description générée automatiquement">
            <a:extLst>
              <a:ext uri="{FF2B5EF4-FFF2-40B4-BE49-F238E27FC236}">
                <a16:creationId xmlns:a16="http://schemas.microsoft.com/office/drawing/2014/main" id="{036A9A73-081E-F83D-8138-17C5C1224BD6}"/>
              </a:ext>
            </a:extLst>
          </p:cNvPr>
          <p:cNvPicPr>
            <a:picLocks noChangeAspect="1"/>
          </p:cNvPicPr>
          <p:nvPr/>
        </p:nvPicPr>
        <p:blipFill>
          <a:blip r:embed="rId3"/>
          <a:stretch>
            <a:fillRect/>
          </a:stretch>
        </p:blipFill>
        <p:spPr>
          <a:xfrm>
            <a:off x="7987326" y="523568"/>
            <a:ext cx="1050507" cy="1050507"/>
          </a:xfrm>
          <a:prstGeom prst="rect">
            <a:avLst/>
          </a:prstGeom>
        </p:spPr>
      </p:pic>
    </p:spTree>
    <p:extLst>
      <p:ext uri="{BB962C8B-B14F-4D97-AF65-F5344CB8AC3E}">
        <p14:creationId xmlns:p14="http://schemas.microsoft.com/office/powerpoint/2010/main" val="41232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4B2DC3-4C01-434D-B92C-DD095688F983}"/>
              </a:ext>
            </a:extLst>
          </p:cNvPr>
          <p:cNvSpPr>
            <a:spLocks noGrp="1"/>
          </p:cNvSpPr>
          <p:nvPr>
            <p:ph type="title"/>
          </p:nvPr>
        </p:nvSpPr>
        <p:spPr/>
        <p:txBody>
          <a:bodyPr>
            <a:normAutofit/>
          </a:bodyPr>
          <a:lstStyle/>
          <a:p>
            <a:r>
              <a:rPr lang="fr-FR" sz="3200" dirty="0"/>
              <a:t>Les sites de suivi et outils</a:t>
            </a:r>
          </a:p>
        </p:txBody>
      </p:sp>
      <p:sp>
        <p:nvSpPr>
          <p:cNvPr id="3" name="Rectangle 2">
            <a:extLst>
              <a:ext uri="{FF2B5EF4-FFF2-40B4-BE49-F238E27FC236}">
                <a16:creationId xmlns:a16="http://schemas.microsoft.com/office/drawing/2014/main" id="{8939D04B-CF01-41DC-8D40-4EC54270D860}"/>
              </a:ext>
            </a:extLst>
          </p:cNvPr>
          <p:cNvSpPr/>
          <p:nvPr/>
        </p:nvSpPr>
        <p:spPr>
          <a:xfrm>
            <a:off x="286916" y="4076269"/>
            <a:ext cx="8739308" cy="1815882"/>
          </a:xfrm>
          <a:prstGeom prst="rect">
            <a:avLst/>
          </a:prstGeom>
        </p:spPr>
        <p:txBody>
          <a:bodyPr wrap="square">
            <a:spAutoFit/>
          </a:bodyPr>
          <a:lstStyle/>
          <a:p>
            <a:r>
              <a:rPr lang="fr-FR" sz="1600" b="1" dirty="0"/>
              <a:t>Le Portail de Suivi des Projets </a:t>
            </a:r>
            <a:r>
              <a:rPr lang="fr-FR" sz="1600" dirty="0">
                <a:solidFill>
                  <a:srgbClr val="EA4532"/>
                </a:solidFill>
                <a:hlinkClick r:id="rId3"/>
              </a:rPr>
              <a:t>https://suiviprojets.anr.fr/</a:t>
            </a:r>
            <a:r>
              <a:rPr lang="fr-FR" sz="1600" dirty="0">
                <a:solidFill>
                  <a:srgbClr val="EA4532"/>
                </a:solidFill>
              </a:rPr>
              <a:t> </a:t>
            </a:r>
            <a:r>
              <a:rPr lang="fr-FR" sz="1600" dirty="0"/>
              <a:t>: </a:t>
            </a:r>
          </a:p>
          <a:p>
            <a:endParaRPr lang="fr-FR" sz="1600" dirty="0"/>
          </a:p>
          <a:p>
            <a:r>
              <a:rPr lang="fr-FR" sz="1600" dirty="0"/>
              <a:t>le portail est un outil de restitution </a:t>
            </a:r>
            <a:r>
              <a:rPr lang="fr-FR" sz="1600" i="1" dirty="0">
                <a:solidFill>
                  <a:srgbClr val="4C7FC1"/>
                </a:solidFill>
              </a:rPr>
              <a:t>(aucune modification sur projet ou dépôt de pièces ne peut se faire sur le portail)</a:t>
            </a:r>
            <a:r>
              <a:rPr lang="fr-FR" sz="1600" dirty="0"/>
              <a:t> accessible aux profils suivants : siège, entité, directeur de laboratoire, responsable scientifique, responsable scientifique et coordinateur, responsable administratif. Le portail est mis à jour tous les soirs et intègre les modifications réalisées dans les outils métier - SIM - avant 12h</a:t>
            </a:r>
          </a:p>
        </p:txBody>
      </p:sp>
      <p:pic>
        <p:nvPicPr>
          <p:cNvPr id="5" name="Image 4">
            <a:extLst>
              <a:ext uri="{FF2B5EF4-FFF2-40B4-BE49-F238E27FC236}">
                <a16:creationId xmlns:a16="http://schemas.microsoft.com/office/drawing/2014/main" id="{753FAE12-229A-6389-492E-14BE1FD5C5C6}"/>
              </a:ext>
            </a:extLst>
          </p:cNvPr>
          <p:cNvPicPr>
            <a:picLocks noChangeAspect="1"/>
          </p:cNvPicPr>
          <p:nvPr/>
        </p:nvPicPr>
        <p:blipFill>
          <a:blip r:embed="rId4"/>
          <a:stretch>
            <a:fillRect/>
          </a:stretch>
        </p:blipFill>
        <p:spPr>
          <a:xfrm>
            <a:off x="7891554" y="294516"/>
            <a:ext cx="1116210" cy="1123702"/>
          </a:xfrm>
          <a:prstGeom prst="rect">
            <a:avLst/>
          </a:prstGeom>
        </p:spPr>
      </p:pic>
      <p:pic>
        <p:nvPicPr>
          <p:cNvPr id="11" name="Image 10" descr="Une image contenant capture d’écran, Rectangle, ligne, conception&#10;&#10;Description générée automatiquement">
            <a:extLst>
              <a:ext uri="{FF2B5EF4-FFF2-40B4-BE49-F238E27FC236}">
                <a16:creationId xmlns:a16="http://schemas.microsoft.com/office/drawing/2014/main" id="{519AA5FC-92D3-0353-3A77-6CD98B56E638}"/>
              </a:ext>
            </a:extLst>
          </p:cNvPr>
          <p:cNvPicPr>
            <a:picLocks noChangeAspect="1"/>
          </p:cNvPicPr>
          <p:nvPr/>
        </p:nvPicPr>
        <p:blipFill>
          <a:blip r:embed="rId5"/>
          <a:stretch>
            <a:fillRect/>
          </a:stretch>
        </p:blipFill>
        <p:spPr>
          <a:xfrm>
            <a:off x="6919035" y="2413037"/>
            <a:ext cx="2088729" cy="1998770"/>
          </a:xfrm>
          <a:prstGeom prst="rect">
            <a:avLst/>
          </a:prstGeom>
        </p:spPr>
      </p:pic>
      <p:sp>
        <p:nvSpPr>
          <p:cNvPr id="6" name="ZoneTexte 5">
            <a:extLst>
              <a:ext uri="{FF2B5EF4-FFF2-40B4-BE49-F238E27FC236}">
                <a16:creationId xmlns:a16="http://schemas.microsoft.com/office/drawing/2014/main" id="{22D851DE-1109-2856-22D1-D6865DBAC434}"/>
              </a:ext>
            </a:extLst>
          </p:cNvPr>
          <p:cNvSpPr txBox="1"/>
          <p:nvPr/>
        </p:nvSpPr>
        <p:spPr>
          <a:xfrm>
            <a:off x="348565" y="1399155"/>
            <a:ext cx="8756048" cy="2308324"/>
          </a:xfrm>
          <a:prstGeom prst="rect">
            <a:avLst/>
          </a:prstGeom>
          <a:noFill/>
        </p:spPr>
        <p:txBody>
          <a:bodyPr wrap="square">
            <a:spAutoFit/>
          </a:bodyPr>
          <a:lstStyle/>
          <a:p>
            <a:r>
              <a:rPr lang="fr-FR" sz="1800" b="1" dirty="0"/>
              <a:t>Informations disponibles et téléchargeable à partir du site de suivi de projet (SIM) </a:t>
            </a:r>
            <a:r>
              <a:rPr lang="fr-FR" sz="1800" dirty="0">
                <a:hlinkClick r:id="rId6"/>
              </a:rPr>
              <a:t>https://aap.agencerecherche.fr</a:t>
            </a:r>
            <a:r>
              <a:rPr lang="fr-FR" sz="1800" dirty="0"/>
              <a:t> :</a:t>
            </a:r>
          </a:p>
          <a:p>
            <a:endParaRPr lang="fr-FR" sz="1800" dirty="0"/>
          </a:p>
          <a:p>
            <a:pPr marL="285750" indent="-285750">
              <a:buFont typeface="Arial" panose="020B0604020202020204" pitchFamily="34" charset="0"/>
              <a:buChar char="•"/>
            </a:pPr>
            <a:r>
              <a:rPr lang="fr-FR" sz="1800" dirty="0"/>
              <a:t>Vos contacts pour vos projets ;</a:t>
            </a:r>
          </a:p>
          <a:p>
            <a:pPr marL="285750" indent="-285750">
              <a:buFont typeface="Arial" panose="020B0604020202020204" pitchFamily="34" charset="0"/>
              <a:buChar char="•"/>
            </a:pPr>
            <a:r>
              <a:rPr lang="fr-FR" sz="1800" dirty="0"/>
              <a:t>Les informations générales sur votre projets (calendrier, livrables, etc.) ;</a:t>
            </a:r>
          </a:p>
          <a:p>
            <a:pPr marL="285750" indent="-285750">
              <a:buFont typeface="Arial" panose="020B0604020202020204" pitchFamily="34" charset="0"/>
              <a:buChar char="•"/>
            </a:pPr>
            <a:r>
              <a:rPr lang="fr-FR" sz="1800" dirty="0"/>
              <a:t>Les actes attributifs ;</a:t>
            </a:r>
          </a:p>
          <a:p>
            <a:pPr marL="285750" indent="-285750">
              <a:buFont typeface="Arial" panose="020B0604020202020204" pitchFamily="34" charset="0"/>
              <a:buChar char="•"/>
            </a:pPr>
            <a:r>
              <a:rPr lang="fr-FR" sz="1800" dirty="0"/>
              <a:t>Les formulaires de demande de modifications contractuelles ;</a:t>
            </a:r>
          </a:p>
          <a:p>
            <a:pPr marL="285750" indent="-285750">
              <a:buFont typeface="Arial" panose="020B0604020202020204" pitchFamily="34" charset="0"/>
              <a:buChar char="•"/>
            </a:pPr>
            <a:r>
              <a:rPr lang="fr-FR" sz="1800" dirty="0"/>
              <a:t>Les maquettes de relevés de dépenses et annexes financières.</a:t>
            </a:r>
          </a:p>
        </p:txBody>
      </p:sp>
    </p:spTree>
    <p:extLst>
      <p:ext uri="{BB962C8B-B14F-4D97-AF65-F5344CB8AC3E}">
        <p14:creationId xmlns:p14="http://schemas.microsoft.com/office/powerpoint/2010/main" val="166251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1">
            <a:extLst>
              <a:ext uri="{FF2B5EF4-FFF2-40B4-BE49-F238E27FC236}">
                <a16:creationId xmlns:a16="http://schemas.microsoft.com/office/drawing/2014/main" id="{8545F9F1-DFE9-49F5-A37C-1DF9D696DD57}"/>
              </a:ext>
            </a:extLst>
          </p:cNvPr>
          <p:cNvSpPr txBox="1">
            <a:spLocks/>
          </p:cNvSpPr>
          <p:nvPr/>
        </p:nvSpPr>
        <p:spPr>
          <a:xfrm>
            <a:off x="381000" y="1322024"/>
            <a:ext cx="8229600" cy="4880472"/>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3200" kern="1200">
                <a:solidFill>
                  <a:schemeClr val="tx1"/>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14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fr-FR" sz="4900" dirty="0"/>
          </a:p>
          <a:p>
            <a:endParaRPr lang="fr-FR" dirty="0"/>
          </a:p>
        </p:txBody>
      </p:sp>
      <p:sp>
        <p:nvSpPr>
          <p:cNvPr id="5" name="Titre 2">
            <a:extLst>
              <a:ext uri="{FF2B5EF4-FFF2-40B4-BE49-F238E27FC236}">
                <a16:creationId xmlns:a16="http://schemas.microsoft.com/office/drawing/2014/main" id="{319FCBB9-F438-4DC3-854B-964CCA13DD32}"/>
              </a:ext>
            </a:extLst>
          </p:cNvPr>
          <p:cNvSpPr>
            <a:spLocks noGrp="1"/>
          </p:cNvSpPr>
          <p:nvPr>
            <p:ph type="title"/>
          </p:nvPr>
        </p:nvSpPr>
        <p:spPr>
          <a:xfrm>
            <a:off x="381000" y="294516"/>
            <a:ext cx="8229600" cy="656699"/>
          </a:xfrm>
        </p:spPr>
        <p:txBody>
          <a:bodyPr>
            <a:normAutofit fontScale="90000"/>
          </a:bodyPr>
          <a:lstStyle/>
          <a:p>
            <a:r>
              <a:rPr lang="fr-FR" dirty="0"/>
              <a:t>Organisation de la journée</a:t>
            </a:r>
          </a:p>
        </p:txBody>
      </p:sp>
      <p:sp>
        <p:nvSpPr>
          <p:cNvPr id="7" name="ZoneTexte 6">
            <a:extLst>
              <a:ext uri="{FF2B5EF4-FFF2-40B4-BE49-F238E27FC236}">
                <a16:creationId xmlns:a16="http://schemas.microsoft.com/office/drawing/2014/main" id="{EAFBADFE-6E2C-CE46-986B-FB1643642F83}"/>
              </a:ext>
            </a:extLst>
          </p:cNvPr>
          <p:cNvSpPr txBox="1"/>
          <p:nvPr/>
        </p:nvSpPr>
        <p:spPr>
          <a:xfrm>
            <a:off x="381000" y="1540701"/>
            <a:ext cx="8229600" cy="3320909"/>
          </a:xfrm>
          <a:prstGeom prst="rect">
            <a:avLst/>
          </a:prstGeom>
          <a:noFill/>
        </p:spPr>
        <p:txBody>
          <a:bodyPr wrap="square" rtlCol="0">
            <a:spAutoFit/>
          </a:bodyPr>
          <a:lstStyle/>
          <a:p>
            <a:pPr>
              <a:lnSpc>
                <a:spcPct val="107000"/>
              </a:lnSpc>
              <a:spcAft>
                <a:spcPts val="800"/>
              </a:spcAft>
            </a:pPr>
            <a:r>
              <a:rPr lang="fr-FR"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09h15-09h30 Connexion </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09h30-11h00 Tour de Table et Présentation ANR </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11h00-11h15 Pause</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11h15-12h45 Présentation des projets en Traitement de Signal et Automatique</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12h45-14h00 Pause déjeuner</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14h00-15h30 Présentation des projets en en Informatique théorique </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a:p>
            <a:r>
              <a:rPr lang="fr-FR" sz="2000" dirty="0">
                <a:solidFill>
                  <a:srgbClr val="333333"/>
                </a:solidFill>
                <a:effectLst/>
                <a:latin typeface="Calibri" panose="020F0502020204030204" pitchFamily="34" charset="0"/>
                <a:ea typeface="Calibri" panose="020F0502020204030204" pitchFamily="34" charset="0"/>
              </a:rPr>
              <a:t>15h30	        Retour d’expériences</a:t>
            </a:r>
            <a:endParaRPr lang="fr-FR" sz="2000" dirty="0"/>
          </a:p>
        </p:txBody>
      </p:sp>
    </p:spTree>
    <p:extLst>
      <p:ext uri="{BB962C8B-B14F-4D97-AF65-F5344CB8AC3E}">
        <p14:creationId xmlns:p14="http://schemas.microsoft.com/office/powerpoint/2010/main" val="2798964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4B2DC3-4C01-434D-B92C-DD095688F983}"/>
              </a:ext>
            </a:extLst>
          </p:cNvPr>
          <p:cNvSpPr>
            <a:spLocks noGrp="1"/>
          </p:cNvSpPr>
          <p:nvPr>
            <p:ph type="title"/>
          </p:nvPr>
        </p:nvSpPr>
        <p:spPr/>
        <p:txBody>
          <a:bodyPr>
            <a:normAutofit/>
          </a:bodyPr>
          <a:lstStyle/>
          <a:p>
            <a:r>
              <a:rPr lang="fr-FR" sz="3200" dirty="0"/>
              <a:t>Les sites de suivi et outils</a:t>
            </a:r>
          </a:p>
        </p:txBody>
      </p:sp>
      <p:sp>
        <p:nvSpPr>
          <p:cNvPr id="3" name="Rectangle 2">
            <a:extLst>
              <a:ext uri="{FF2B5EF4-FFF2-40B4-BE49-F238E27FC236}">
                <a16:creationId xmlns:a16="http://schemas.microsoft.com/office/drawing/2014/main" id="{8939D04B-CF01-41DC-8D40-4EC54270D860}"/>
              </a:ext>
            </a:extLst>
          </p:cNvPr>
          <p:cNvSpPr/>
          <p:nvPr/>
        </p:nvSpPr>
        <p:spPr>
          <a:xfrm>
            <a:off x="381000" y="1542817"/>
            <a:ext cx="8417767" cy="3046988"/>
          </a:xfrm>
          <a:prstGeom prst="rect">
            <a:avLst/>
          </a:prstGeom>
        </p:spPr>
        <p:txBody>
          <a:bodyPr wrap="square">
            <a:spAutoFit/>
          </a:bodyPr>
          <a:lstStyle/>
          <a:p>
            <a:r>
              <a:rPr lang="fr-FR" sz="1600" b="1" dirty="0">
                <a:hlinkClick r:id="rId3" tooltip="Télécharger ce document"/>
              </a:rPr>
              <a:t>Outil de calcul de la fongibilité </a:t>
            </a:r>
            <a:r>
              <a:rPr lang="fr-FR" sz="1600" b="1" dirty="0">
                <a:solidFill>
                  <a:srgbClr val="EA4532"/>
                </a:solidFill>
              </a:rPr>
              <a:t>des dépenses des projets ANR</a:t>
            </a:r>
          </a:p>
          <a:p>
            <a:endParaRPr lang="fr-FR" sz="1600" dirty="0"/>
          </a:p>
          <a:p>
            <a:pPr marL="285750" indent="-285750">
              <a:buFont typeface="Arial" panose="020B0604020202020204" pitchFamily="34" charset="0"/>
              <a:buChar char="•"/>
            </a:pPr>
            <a:r>
              <a:rPr lang="fr-FR" sz="1600" dirty="0"/>
              <a:t>L’objectif est de déterminer si vos modifications budgétaires respectent ou non les règles du règlement financier et donc d’adapter vos demandes d’information ou de dérogation à l’ANR</a:t>
            </a:r>
          </a:p>
          <a:p>
            <a:pPr marL="285750" indent="-285750">
              <a:buFont typeface="Arial" panose="020B0604020202020204" pitchFamily="34" charset="0"/>
              <a:buChar char="•"/>
            </a:pPr>
            <a:r>
              <a:rPr lang="fr-FR" sz="1600" dirty="0"/>
              <a:t>Outil unique pour toutes les éditions</a:t>
            </a:r>
          </a:p>
          <a:p>
            <a:pPr marL="285750" indent="-285750">
              <a:buFont typeface="Arial" panose="020B0604020202020204" pitchFamily="34" charset="0"/>
              <a:buChar char="•"/>
            </a:pPr>
            <a:r>
              <a:rPr lang="fr-FR" sz="1600" dirty="0"/>
              <a:t>Téléchargeable sur le site internet ANR</a:t>
            </a:r>
          </a:p>
          <a:p>
            <a:pPr marL="285750" indent="-285750">
              <a:buFont typeface="Arial" panose="020B0604020202020204" pitchFamily="34" charset="0"/>
              <a:buChar char="•"/>
            </a:pPr>
            <a:r>
              <a:rPr lang="fr-FR" sz="1600" dirty="0"/>
              <a:t>Document au format Excel avec une notice d’utilisation en premier onglet.</a:t>
            </a:r>
          </a:p>
          <a:p>
            <a:pPr marL="285750" indent="-285750">
              <a:buFont typeface="Arial" panose="020B0604020202020204" pitchFamily="34" charset="0"/>
              <a:buChar char="•"/>
            </a:pPr>
            <a:endParaRPr lang="fr-FR" sz="1600" i="1" dirty="0">
              <a:solidFill>
                <a:srgbClr val="4C7FC1"/>
              </a:solidFill>
            </a:endParaRPr>
          </a:p>
          <a:p>
            <a:endParaRPr lang="fr-FR" sz="1600" dirty="0"/>
          </a:p>
          <a:p>
            <a:endParaRPr lang="fr-FR" sz="1600" dirty="0"/>
          </a:p>
          <a:p>
            <a:endParaRPr lang="fr-FR" sz="1600" dirty="0"/>
          </a:p>
        </p:txBody>
      </p:sp>
      <p:pic>
        <p:nvPicPr>
          <p:cNvPr id="4" name="Image 3">
            <a:extLst>
              <a:ext uri="{FF2B5EF4-FFF2-40B4-BE49-F238E27FC236}">
                <a16:creationId xmlns:a16="http://schemas.microsoft.com/office/drawing/2014/main" id="{6D26D897-C497-4D61-97CF-0DB327E7B307}"/>
              </a:ext>
            </a:extLst>
          </p:cNvPr>
          <p:cNvPicPr>
            <a:picLocks noChangeAspect="1"/>
          </p:cNvPicPr>
          <p:nvPr/>
        </p:nvPicPr>
        <p:blipFill>
          <a:blip r:embed="rId4"/>
          <a:stretch>
            <a:fillRect/>
          </a:stretch>
        </p:blipFill>
        <p:spPr>
          <a:xfrm>
            <a:off x="7880773" y="414959"/>
            <a:ext cx="1115665" cy="1127858"/>
          </a:xfrm>
          <a:prstGeom prst="rect">
            <a:avLst/>
          </a:prstGeom>
        </p:spPr>
      </p:pic>
    </p:spTree>
    <p:extLst>
      <p:ext uri="{BB962C8B-B14F-4D97-AF65-F5344CB8AC3E}">
        <p14:creationId xmlns:p14="http://schemas.microsoft.com/office/powerpoint/2010/main" val="3175508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DCAA46-A78F-4BCC-8CF1-7FA00EC12D7B}"/>
              </a:ext>
            </a:extLst>
          </p:cNvPr>
          <p:cNvSpPr>
            <a:spLocks noGrp="1"/>
          </p:cNvSpPr>
          <p:nvPr>
            <p:ph type="title"/>
          </p:nvPr>
        </p:nvSpPr>
        <p:spPr>
          <a:xfrm>
            <a:off x="381000" y="294516"/>
            <a:ext cx="8229600" cy="656699"/>
          </a:xfrm>
        </p:spPr>
        <p:txBody>
          <a:bodyPr>
            <a:normAutofit fontScale="90000"/>
          </a:bodyPr>
          <a:lstStyle/>
          <a:p>
            <a:r>
              <a:rPr lang="fr-FR" dirty="0"/>
              <a:t> </a:t>
            </a:r>
          </a:p>
        </p:txBody>
      </p:sp>
      <p:pic>
        <p:nvPicPr>
          <p:cNvPr id="3" name="Image 2">
            <a:extLst>
              <a:ext uri="{FF2B5EF4-FFF2-40B4-BE49-F238E27FC236}">
                <a16:creationId xmlns:a16="http://schemas.microsoft.com/office/drawing/2014/main" id="{A1532118-E099-4C05-8621-67665DEE89E9}"/>
              </a:ext>
            </a:extLst>
          </p:cNvPr>
          <p:cNvPicPr>
            <a:picLocks noChangeAspect="1"/>
          </p:cNvPicPr>
          <p:nvPr/>
        </p:nvPicPr>
        <p:blipFill>
          <a:blip r:embed="rId2"/>
          <a:stretch>
            <a:fillRect/>
          </a:stretch>
        </p:blipFill>
        <p:spPr>
          <a:xfrm>
            <a:off x="962855" y="1594823"/>
            <a:ext cx="7218290" cy="3511600"/>
          </a:xfrm>
          <a:prstGeom prst="rect">
            <a:avLst/>
          </a:prstGeom>
        </p:spPr>
      </p:pic>
    </p:spTree>
    <p:extLst>
      <p:ext uri="{BB962C8B-B14F-4D97-AF65-F5344CB8AC3E}">
        <p14:creationId xmlns:p14="http://schemas.microsoft.com/office/powerpoint/2010/main" val="817821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20CB533-21DD-6C4E-8131-5413FA3368EF}"/>
              </a:ext>
            </a:extLst>
          </p:cNvPr>
          <p:cNvSpPr>
            <a:spLocks noGrp="1"/>
          </p:cNvSpPr>
          <p:nvPr>
            <p:ph type="title"/>
          </p:nvPr>
        </p:nvSpPr>
        <p:spPr>
          <a:xfrm>
            <a:off x="380999" y="294516"/>
            <a:ext cx="8527869" cy="656699"/>
          </a:xfrm>
        </p:spPr>
        <p:txBody>
          <a:bodyPr>
            <a:noAutofit/>
          </a:bodyPr>
          <a:lstStyle/>
          <a:p>
            <a:r>
              <a:rPr lang="fr-FR" sz="2400" dirty="0"/>
              <a:t>Annexe 1 - Demande de modification contractuelle</a:t>
            </a:r>
            <a:endParaRPr lang="fr-FR" sz="3200" dirty="0">
              <a:solidFill>
                <a:srgbClr val="FF0000"/>
              </a:solidFill>
            </a:endParaRPr>
          </a:p>
        </p:txBody>
      </p:sp>
      <p:graphicFrame>
        <p:nvGraphicFramePr>
          <p:cNvPr id="2" name="Tableau 1">
            <a:extLst>
              <a:ext uri="{FF2B5EF4-FFF2-40B4-BE49-F238E27FC236}">
                <a16:creationId xmlns:a16="http://schemas.microsoft.com/office/drawing/2014/main" id="{3E557207-487F-41DA-9081-AF44BF0F45CF}"/>
              </a:ext>
            </a:extLst>
          </p:cNvPr>
          <p:cNvGraphicFramePr>
            <a:graphicFrameLocks noGrp="1"/>
          </p:cNvGraphicFramePr>
          <p:nvPr/>
        </p:nvGraphicFramePr>
        <p:xfrm>
          <a:off x="380999" y="1397000"/>
          <a:ext cx="8377644" cy="4701453"/>
        </p:xfrm>
        <a:graphic>
          <a:graphicData uri="http://schemas.openxmlformats.org/drawingml/2006/table">
            <a:tbl>
              <a:tblPr firstRow="1" bandRow="1">
                <a:tableStyleId>{5C22544A-7EE6-4342-B048-85BDC9FD1C3A}</a:tableStyleId>
              </a:tblPr>
              <a:tblGrid>
                <a:gridCol w="2094410">
                  <a:extLst>
                    <a:ext uri="{9D8B030D-6E8A-4147-A177-3AD203B41FA5}">
                      <a16:colId xmlns:a16="http://schemas.microsoft.com/office/drawing/2014/main" val="1816846557"/>
                    </a:ext>
                  </a:extLst>
                </a:gridCol>
                <a:gridCol w="2094410">
                  <a:extLst>
                    <a:ext uri="{9D8B030D-6E8A-4147-A177-3AD203B41FA5}">
                      <a16:colId xmlns:a16="http://schemas.microsoft.com/office/drawing/2014/main" val="4080660840"/>
                    </a:ext>
                  </a:extLst>
                </a:gridCol>
                <a:gridCol w="4188824">
                  <a:extLst>
                    <a:ext uri="{9D8B030D-6E8A-4147-A177-3AD203B41FA5}">
                      <a16:colId xmlns:a16="http://schemas.microsoft.com/office/drawing/2014/main" val="3861928640"/>
                    </a:ext>
                  </a:extLst>
                </a:gridCol>
              </a:tblGrid>
              <a:tr h="475274">
                <a:tc>
                  <a:txBody>
                    <a:bodyPr/>
                    <a:lstStyle/>
                    <a:p>
                      <a:pPr algn="ctr"/>
                      <a:r>
                        <a:rPr lang="fr-FR" sz="1200" dirty="0"/>
                        <a:t>Type de demande</a:t>
                      </a:r>
                    </a:p>
                  </a:txBody>
                  <a:tcPr/>
                </a:tc>
                <a:tc>
                  <a:txBody>
                    <a:bodyPr/>
                    <a:lstStyle/>
                    <a:p>
                      <a:pPr algn="ctr"/>
                      <a:r>
                        <a:rPr lang="fr-FR" sz="1200" dirty="0"/>
                        <a:t>Justificatif lors de la demande</a:t>
                      </a:r>
                    </a:p>
                  </a:txBody>
                  <a:tcPr/>
                </a:tc>
                <a:tc>
                  <a:txBody>
                    <a:bodyPr/>
                    <a:lstStyle/>
                    <a:p>
                      <a:pPr algn="ctr"/>
                      <a:r>
                        <a:rPr lang="fr-FR" sz="1200" dirty="0"/>
                        <a:t>Pièces justificatives à transmettre au gestionnaire</a:t>
                      </a:r>
                    </a:p>
                  </a:txBody>
                  <a:tcPr/>
                </a:tc>
                <a:extLst>
                  <a:ext uri="{0D108BD9-81ED-4DB2-BD59-A6C34878D82A}">
                    <a16:rowId xmlns:a16="http://schemas.microsoft.com/office/drawing/2014/main" val="449478614"/>
                  </a:ext>
                </a:extLst>
              </a:tr>
              <a:tr h="36344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900" kern="1200" dirty="0">
                          <a:solidFill>
                            <a:schemeClr val="tx1">
                              <a:lumMod val="95000"/>
                              <a:lumOff val="5000"/>
                            </a:schemeClr>
                          </a:solidFill>
                          <a:latin typeface="+mn-lt"/>
                          <a:ea typeface="+mn-ea"/>
                          <a:cs typeface="+mn-cs"/>
                        </a:rPr>
                        <a:t>Demande de prolongation de la durée scientifique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900" kern="1200" dirty="0">
                          <a:solidFill>
                            <a:schemeClr val="tx1">
                              <a:lumMod val="95000"/>
                              <a:lumOff val="5000"/>
                            </a:schemeClr>
                          </a:solidFill>
                          <a:latin typeface="+mn-lt"/>
                          <a:ea typeface="+mn-ea"/>
                          <a:cs typeface="+mn-cs"/>
                        </a:rPr>
                        <a:t>Information sur les raisons de la demande</a:t>
                      </a:r>
                    </a:p>
                  </a:txBody>
                  <a:tcPr/>
                </a:tc>
                <a:tc>
                  <a:txBody>
                    <a:bodyPr/>
                    <a:lstStyle/>
                    <a:p>
                      <a:r>
                        <a:rPr lang="fr-FR" sz="900" dirty="0"/>
                        <a:t>Pas de pièce à transmettre</a:t>
                      </a:r>
                    </a:p>
                  </a:txBody>
                  <a:tcPr/>
                </a:tc>
                <a:extLst>
                  <a:ext uri="{0D108BD9-81ED-4DB2-BD59-A6C34878D82A}">
                    <a16:rowId xmlns:a16="http://schemas.microsoft.com/office/drawing/2014/main" val="1962817594"/>
                  </a:ext>
                </a:extLst>
              </a:tr>
              <a:tr h="36344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900" kern="1200" dirty="0">
                          <a:solidFill>
                            <a:schemeClr val="tx1">
                              <a:lumMod val="95000"/>
                              <a:lumOff val="5000"/>
                            </a:schemeClr>
                          </a:solidFill>
                          <a:latin typeface="+mn-lt"/>
                          <a:ea typeface="+mn-ea"/>
                          <a:cs typeface="+mn-cs"/>
                        </a:rPr>
                        <a:t>Demande de dérogation fongibilité de dépenses (+30%)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900" kern="1200" dirty="0">
                          <a:solidFill>
                            <a:schemeClr val="tx1">
                              <a:lumMod val="95000"/>
                              <a:lumOff val="5000"/>
                            </a:schemeClr>
                          </a:solidFill>
                          <a:latin typeface="+mn-lt"/>
                          <a:ea typeface="+mn-ea"/>
                          <a:cs typeface="+mn-cs"/>
                        </a:rPr>
                        <a:t>Information sur les raisons de la demande</a:t>
                      </a:r>
                    </a:p>
                  </a:txBody>
                  <a:tcPr/>
                </a:tc>
                <a:tc>
                  <a:txBody>
                    <a:bodyPr/>
                    <a:lstStyle/>
                    <a:p>
                      <a:r>
                        <a:rPr lang="fr-FR" sz="900" dirty="0"/>
                        <a:t>Pas de pièce à transmettre</a:t>
                      </a:r>
                    </a:p>
                  </a:txBody>
                  <a:tcPr/>
                </a:tc>
                <a:extLst>
                  <a:ext uri="{0D108BD9-81ED-4DB2-BD59-A6C34878D82A}">
                    <a16:rowId xmlns:a16="http://schemas.microsoft.com/office/drawing/2014/main" val="2811196446"/>
                  </a:ext>
                </a:extLst>
              </a:tr>
              <a:tr h="50323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900" kern="1200" dirty="0">
                          <a:solidFill>
                            <a:schemeClr val="tx1">
                              <a:lumMod val="95000"/>
                              <a:lumOff val="5000"/>
                            </a:schemeClr>
                          </a:solidFill>
                          <a:latin typeface="+mn-lt"/>
                          <a:ea typeface="+mn-ea"/>
                          <a:cs typeface="+mn-cs"/>
                        </a:rPr>
                        <a:t>Demande de dépassement +50% prestation de service sur aide allouée partenaire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900" kern="1200" dirty="0">
                          <a:solidFill>
                            <a:schemeClr val="tx1">
                              <a:lumMod val="95000"/>
                              <a:lumOff val="5000"/>
                            </a:schemeClr>
                          </a:solidFill>
                          <a:latin typeface="+mn-lt"/>
                          <a:ea typeface="+mn-ea"/>
                          <a:cs typeface="+mn-cs"/>
                        </a:rPr>
                        <a:t>Information sur les raisons de la demande</a:t>
                      </a:r>
                    </a:p>
                  </a:txBody>
                  <a:tcPr/>
                </a:tc>
                <a:tc>
                  <a:txBody>
                    <a:bodyPr/>
                    <a:lstStyle/>
                    <a:p>
                      <a:r>
                        <a:rPr lang="fr-FR" sz="900" dirty="0"/>
                        <a:t>Pas de pièce à transmettre</a:t>
                      </a:r>
                    </a:p>
                  </a:txBody>
                  <a:tcPr/>
                </a:tc>
                <a:extLst>
                  <a:ext uri="{0D108BD9-81ED-4DB2-BD59-A6C34878D82A}">
                    <a16:rowId xmlns:a16="http://schemas.microsoft.com/office/drawing/2014/main" val="1364636521"/>
                  </a:ext>
                </a:extLst>
              </a:tr>
              <a:tr h="64301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900" kern="1200" dirty="0">
                          <a:solidFill>
                            <a:schemeClr val="tx1">
                              <a:lumMod val="95000"/>
                              <a:lumOff val="5000"/>
                            </a:schemeClr>
                          </a:solidFill>
                          <a:latin typeface="+mn-lt"/>
                          <a:ea typeface="+mn-ea"/>
                          <a:cs typeface="+mn-cs"/>
                        </a:rPr>
                        <a:t>Demande de transfert de fond entre partenaires d’un même projet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900" kern="1200" dirty="0">
                          <a:solidFill>
                            <a:schemeClr val="tx1">
                              <a:lumMod val="95000"/>
                              <a:lumOff val="5000"/>
                            </a:schemeClr>
                          </a:solidFill>
                          <a:latin typeface="+mn-lt"/>
                          <a:ea typeface="+mn-ea"/>
                          <a:cs typeface="+mn-cs"/>
                        </a:rPr>
                        <a:t>Information sur les raisons de la demande + lettres d’accord</a:t>
                      </a:r>
                    </a:p>
                  </a:txBody>
                  <a:tcPr/>
                </a:tc>
                <a:tc>
                  <a:txBody>
                    <a:bodyPr/>
                    <a:lstStyle/>
                    <a:p>
                      <a:r>
                        <a:rPr lang="fr-FR" sz="900" dirty="0"/>
                        <a:t>Lettres d’accord des différentes parties avec le montant transféré</a:t>
                      </a:r>
                    </a:p>
                  </a:txBody>
                  <a:tcPr/>
                </a:tc>
                <a:extLst>
                  <a:ext uri="{0D108BD9-81ED-4DB2-BD59-A6C34878D82A}">
                    <a16:rowId xmlns:a16="http://schemas.microsoft.com/office/drawing/2014/main" val="1210286407"/>
                  </a:ext>
                </a:extLst>
              </a:tr>
              <a:tr h="64301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900" kern="1200" dirty="0">
                          <a:solidFill>
                            <a:schemeClr val="tx1">
                              <a:lumMod val="95000"/>
                              <a:lumOff val="5000"/>
                            </a:schemeClr>
                          </a:solidFill>
                          <a:latin typeface="+mn-lt"/>
                          <a:ea typeface="+mn-ea"/>
                          <a:cs typeface="+mn-cs"/>
                        </a:rPr>
                        <a:t>Demande de changement de tutelle gestionnaire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900" kern="1200" dirty="0">
                          <a:solidFill>
                            <a:schemeClr val="tx1">
                              <a:lumMod val="95000"/>
                              <a:lumOff val="5000"/>
                            </a:schemeClr>
                          </a:solidFill>
                          <a:latin typeface="+mn-lt"/>
                          <a:ea typeface="+mn-ea"/>
                          <a:cs typeface="+mn-cs"/>
                        </a:rPr>
                        <a:t>Information sur les raisons de la demande + lettres d’accord + information montant d’aide consommé par l’ancienne tutelle</a:t>
                      </a:r>
                    </a:p>
                  </a:txBody>
                  <a:tcPr/>
                </a:tc>
                <a:tc>
                  <a:txBody>
                    <a:bodyPr/>
                    <a:lstStyle/>
                    <a:p>
                      <a:r>
                        <a:rPr lang="fr-FR" sz="900" dirty="0"/>
                        <a:t>Lettres d’accord des différentes parties avec la date de prise d’effet + relevé de dépenses (RJD) de l’ancienne tutelle gestionnaire</a:t>
                      </a:r>
                    </a:p>
                  </a:txBody>
                  <a:tcPr/>
                </a:tc>
                <a:extLst>
                  <a:ext uri="{0D108BD9-81ED-4DB2-BD59-A6C34878D82A}">
                    <a16:rowId xmlns:a16="http://schemas.microsoft.com/office/drawing/2014/main" val="621866433"/>
                  </a:ext>
                </a:extLst>
              </a:tr>
              <a:tr h="92259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900" kern="1200" dirty="0">
                          <a:solidFill>
                            <a:schemeClr val="tx1">
                              <a:lumMod val="95000"/>
                              <a:lumOff val="5000"/>
                            </a:schemeClr>
                          </a:solidFill>
                          <a:latin typeface="+mn-lt"/>
                          <a:ea typeface="+mn-ea"/>
                          <a:cs typeface="+mn-cs"/>
                        </a:rPr>
                        <a:t>Demande d’entrée d’un nouveau partenaire dans le consortium (avec transfert de fond)</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900" kern="1200" dirty="0">
                          <a:solidFill>
                            <a:schemeClr val="tx1">
                              <a:lumMod val="95000"/>
                              <a:lumOff val="5000"/>
                            </a:schemeClr>
                          </a:solidFill>
                          <a:latin typeface="+mn-lt"/>
                          <a:ea typeface="+mn-ea"/>
                          <a:cs typeface="+mn-cs"/>
                        </a:rPr>
                        <a:t>Information sur les raisons de la demande + lettres d’accord + information sur le montant d’aide alloué à ce nouveau partenaire et la provenance (</a:t>
                      </a:r>
                      <a:r>
                        <a:rPr lang="fr-FR" sz="900" kern="1200" dirty="0" err="1">
                          <a:solidFill>
                            <a:schemeClr val="tx1">
                              <a:lumMod val="95000"/>
                              <a:lumOff val="5000"/>
                            </a:schemeClr>
                          </a:solidFill>
                          <a:latin typeface="+mn-lt"/>
                          <a:ea typeface="+mn-ea"/>
                          <a:cs typeface="+mn-cs"/>
                        </a:rPr>
                        <a:t>partenaire.s</a:t>
                      </a:r>
                      <a:r>
                        <a:rPr lang="fr-FR" sz="900" kern="1200" dirty="0">
                          <a:solidFill>
                            <a:schemeClr val="tx1">
                              <a:lumMod val="95000"/>
                              <a:lumOff val="5000"/>
                            </a:schemeClr>
                          </a:solidFill>
                          <a:latin typeface="+mn-lt"/>
                          <a:ea typeface="+mn-ea"/>
                          <a:cs typeface="+mn-cs"/>
                        </a:rPr>
                        <a:t> du projet)</a:t>
                      </a:r>
                    </a:p>
                  </a:txBody>
                  <a:tcPr/>
                </a:tc>
                <a:tc>
                  <a:txBody>
                    <a:bodyPr/>
                    <a:lstStyle/>
                    <a:p>
                      <a:r>
                        <a:rPr lang="fr-FR" sz="900" dirty="0"/>
                        <a:t>Lettres d’accord des différentes parties avec la date de prise d’effet et le montant transféré + nouvelle annexe financière</a:t>
                      </a:r>
                    </a:p>
                  </a:txBody>
                  <a:tcPr/>
                </a:tc>
                <a:extLst>
                  <a:ext uri="{0D108BD9-81ED-4DB2-BD59-A6C34878D82A}">
                    <a16:rowId xmlns:a16="http://schemas.microsoft.com/office/drawing/2014/main" val="2578923655"/>
                  </a:ext>
                </a:extLst>
              </a:tr>
              <a:tr h="78280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900" kern="1200" dirty="0">
                          <a:solidFill>
                            <a:schemeClr val="tx1">
                              <a:lumMod val="95000"/>
                              <a:lumOff val="5000"/>
                            </a:schemeClr>
                          </a:solidFill>
                          <a:latin typeface="+mn-lt"/>
                          <a:ea typeface="+mn-ea"/>
                          <a:cs typeface="+mn-cs"/>
                        </a:rPr>
                        <a:t>Déclaration de sortie d’un partenaire dans le consortium</a:t>
                      </a:r>
                    </a:p>
                    <a:p>
                      <a:endParaRPr lang="fr-FR" sz="9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900" kern="1200" dirty="0">
                          <a:solidFill>
                            <a:schemeClr val="tx1">
                              <a:lumMod val="95000"/>
                              <a:lumOff val="5000"/>
                            </a:schemeClr>
                          </a:solidFill>
                          <a:latin typeface="+mn-lt"/>
                          <a:ea typeface="+mn-ea"/>
                          <a:cs typeface="+mn-cs"/>
                        </a:rPr>
                        <a:t>Information sur les raisons de la demande + Vérifier que le nouveau format du consortium est toujours en adéquation avec les règles de l’appel</a:t>
                      </a:r>
                    </a:p>
                  </a:txBody>
                  <a:tcPr/>
                </a:tc>
                <a:tc>
                  <a:txBody>
                    <a:bodyPr/>
                    <a:lstStyle/>
                    <a:p>
                      <a:r>
                        <a:rPr lang="fr-FR" sz="900" dirty="0"/>
                        <a:t>Relevé de dépenses (RJD) solde du partenaire sortant</a:t>
                      </a:r>
                    </a:p>
                  </a:txBody>
                  <a:tcPr/>
                </a:tc>
                <a:extLst>
                  <a:ext uri="{0D108BD9-81ED-4DB2-BD59-A6C34878D82A}">
                    <a16:rowId xmlns:a16="http://schemas.microsoft.com/office/drawing/2014/main" val="2865507897"/>
                  </a:ext>
                </a:extLst>
              </a:tr>
            </a:tbl>
          </a:graphicData>
        </a:graphic>
      </p:graphicFrame>
    </p:spTree>
    <p:extLst>
      <p:ext uri="{BB962C8B-B14F-4D97-AF65-F5344CB8AC3E}">
        <p14:creationId xmlns:p14="http://schemas.microsoft.com/office/powerpoint/2010/main" val="4183905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20CB533-21DD-6C4E-8131-5413FA3368EF}"/>
              </a:ext>
            </a:extLst>
          </p:cNvPr>
          <p:cNvSpPr>
            <a:spLocks noGrp="1"/>
          </p:cNvSpPr>
          <p:nvPr>
            <p:ph type="title"/>
          </p:nvPr>
        </p:nvSpPr>
        <p:spPr>
          <a:xfrm>
            <a:off x="381000" y="294516"/>
            <a:ext cx="8229600" cy="656699"/>
          </a:xfrm>
        </p:spPr>
        <p:txBody>
          <a:bodyPr>
            <a:normAutofit/>
          </a:bodyPr>
          <a:lstStyle/>
          <a:p>
            <a:r>
              <a:rPr lang="fr-FR" sz="2400" dirty="0"/>
              <a:t>Annexe 2 - Liens et documents utiles</a:t>
            </a:r>
          </a:p>
        </p:txBody>
      </p:sp>
      <p:sp>
        <p:nvSpPr>
          <p:cNvPr id="2" name="Rectangle 1">
            <a:extLst>
              <a:ext uri="{FF2B5EF4-FFF2-40B4-BE49-F238E27FC236}">
                <a16:creationId xmlns:a16="http://schemas.microsoft.com/office/drawing/2014/main" id="{A2FA84C9-3C9C-4319-B4A0-4110245B2709}"/>
              </a:ext>
            </a:extLst>
          </p:cNvPr>
          <p:cNvSpPr/>
          <p:nvPr/>
        </p:nvSpPr>
        <p:spPr>
          <a:xfrm>
            <a:off x="381000" y="1316016"/>
            <a:ext cx="8413679" cy="5016758"/>
          </a:xfrm>
          <a:prstGeom prst="rect">
            <a:avLst/>
          </a:prstGeom>
        </p:spPr>
        <p:txBody>
          <a:bodyPr wrap="square">
            <a:spAutoFit/>
          </a:bodyPr>
          <a:lstStyle/>
          <a:p>
            <a:r>
              <a:rPr lang="fr-FR" sz="1600" b="1" dirty="0">
                <a:solidFill>
                  <a:srgbClr val="EA4532"/>
                </a:solidFill>
              </a:rPr>
              <a:t>Règlement financier : </a:t>
            </a:r>
            <a:r>
              <a:rPr lang="fr-FR" sz="1600" dirty="0">
                <a:hlinkClick r:id="rId3"/>
              </a:rPr>
              <a:t>https://anr.fr/fr/rf/</a:t>
            </a:r>
            <a:r>
              <a:rPr lang="fr-FR" sz="1600" dirty="0"/>
              <a:t> </a:t>
            </a:r>
          </a:p>
          <a:p>
            <a:pPr marL="285750" indent="-285750">
              <a:buFont typeface="Arial" panose="020B0604020202020204" pitchFamily="34" charset="0"/>
              <a:buChar char="•"/>
            </a:pPr>
            <a:r>
              <a:rPr lang="fr-FR" sz="1600" dirty="0"/>
              <a:t>Les règlements financiers (toute édition disponible)</a:t>
            </a:r>
          </a:p>
          <a:p>
            <a:pPr marL="285750" indent="-285750">
              <a:buFont typeface="Arial" panose="020B0604020202020204" pitchFamily="34" charset="0"/>
              <a:buChar char="•"/>
            </a:pPr>
            <a:r>
              <a:rPr lang="fr-FR" sz="1600" dirty="0"/>
              <a:t>les fiches pratiques (liens ci-dessous),</a:t>
            </a:r>
          </a:p>
          <a:p>
            <a:pPr marL="285750" indent="-285750">
              <a:buFont typeface="Arial" panose="020B0604020202020204" pitchFamily="34" charset="0"/>
              <a:buChar char="•"/>
            </a:pPr>
            <a:r>
              <a:rPr lang="fr-FR" sz="1600" dirty="0"/>
              <a:t>les maquettes de relevés de dépenses et annexes financières,</a:t>
            </a:r>
          </a:p>
          <a:p>
            <a:pPr marL="285750" indent="-285750">
              <a:buFont typeface="Arial" panose="020B0604020202020204" pitchFamily="34" charset="0"/>
              <a:buChar char="•"/>
            </a:pPr>
            <a:r>
              <a:rPr lang="fr-FR" sz="1600" dirty="0"/>
              <a:t>le formulaire de déclaration des activités économiques permettant la qualification des catégories de bénéficiaires</a:t>
            </a:r>
          </a:p>
          <a:p>
            <a:pPr marL="285750" indent="-285750">
              <a:buFont typeface="Arial" panose="020B0604020202020204" pitchFamily="34" charset="0"/>
              <a:buChar char="•"/>
            </a:pPr>
            <a:r>
              <a:rPr lang="fr-FR" sz="1600" dirty="0"/>
              <a:t>une FAQ administrative et financière</a:t>
            </a:r>
          </a:p>
          <a:p>
            <a:endParaRPr lang="fr-FR" sz="1600" dirty="0"/>
          </a:p>
          <a:p>
            <a:r>
              <a:rPr lang="fr-FR" sz="1600" b="1" dirty="0">
                <a:solidFill>
                  <a:srgbClr val="EA4532"/>
                </a:solidFill>
              </a:rPr>
              <a:t>Fiches pratiques :</a:t>
            </a:r>
          </a:p>
          <a:p>
            <a:r>
              <a:rPr lang="fr-FR" sz="1600" dirty="0"/>
              <a:t>Fiche n°1 "</a:t>
            </a:r>
            <a:r>
              <a:rPr lang="fr-FR" sz="1600" dirty="0">
                <a:hlinkClick r:id="rId4"/>
              </a:rPr>
              <a:t>Modalités de participation des entreprises aux projets</a:t>
            </a:r>
            <a:r>
              <a:rPr lang="fr-FR" sz="1600" dirty="0"/>
              <a:t>"</a:t>
            </a:r>
          </a:p>
          <a:p>
            <a:pPr lvl="1"/>
            <a:r>
              <a:rPr lang="fr-FR" sz="1600" dirty="0">
                <a:hlinkClick r:id="rId5"/>
              </a:rPr>
              <a:t>Simulation de l'état de santé financière de l'entreprise</a:t>
            </a:r>
            <a:r>
              <a:rPr lang="fr-FR" sz="1600" dirty="0"/>
              <a:t> (format Excel)</a:t>
            </a:r>
          </a:p>
          <a:p>
            <a:r>
              <a:rPr lang="fr-FR" sz="1600" dirty="0"/>
              <a:t>Fiche n°2 "</a:t>
            </a:r>
            <a:r>
              <a:rPr lang="fr-FR" sz="1600" dirty="0">
                <a:hlinkClick r:id="rId6"/>
              </a:rPr>
              <a:t>Les partenaires d'un projet de recherche</a:t>
            </a:r>
            <a:r>
              <a:rPr lang="fr-FR" sz="1600" dirty="0"/>
              <a:t>"</a:t>
            </a:r>
          </a:p>
          <a:p>
            <a:r>
              <a:rPr lang="fr-FR" sz="1600" dirty="0"/>
              <a:t>Fiche n°3 "</a:t>
            </a:r>
            <a:r>
              <a:rPr lang="fr-FR" sz="1600" dirty="0">
                <a:hlinkClick r:id="rId7"/>
              </a:rPr>
              <a:t>Les coûts admissibles (dépenses éligibles)</a:t>
            </a:r>
            <a:r>
              <a:rPr lang="fr-FR" sz="1600" dirty="0"/>
              <a:t>"</a:t>
            </a:r>
          </a:p>
          <a:p>
            <a:r>
              <a:rPr lang="fr-FR" sz="1600" dirty="0"/>
              <a:t>Fiche n°4 "</a:t>
            </a:r>
            <a:r>
              <a:rPr lang="fr-FR" sz="1600" dirty="0">
                <a:hlinkClick r:id="rId8"/>
              </a:rPr>
              <a:t>Les accords de consortium</a:t>
            </a:r>
            <a:r>
              <a:rPr lang="fr-FR" sz="1600" dirty="0"/>
              <a:t>"</a:t>
            </a:r>
          </a:p>
          <a:p>
            <a:r>
              <a:rPr lang="fr-FR" sz="1600" dirty="0"/>
              <a:t>Fiche n°5 "</a:t>
            </a:r>
            <a:r>
              <a:rPr lang="fr-FR" sz="1600" dirty="0">
                <a:hlinkClick r:id="rId9"/>
              </a:rPr>
              <a:t>Les modifications de projets</a:t>
            </a:r>
            <a:r>
              <a:rPr lang="fr-FR" sz="1600" dirty="0"/>
              <a:t>"</a:t>
            </a:r>
          </a:p>
          <a:p>
            <a:r>
              <a:rPr lang="fr-FR" sz="1600" dirty="0"/>
              <a:t>Fiche n°6 "</a:t>
            </a:r>
            <a:r>
              <a:rPr lang="fr-FR" sz="1600" dirty="0">
                <a:hlinkClick r:id="rId10"/>
              </a:rPr>
              <a:t>Livrables et versements - bénéficiaires à coût marginal</a:t>
            </a:r>
            <a:r>
              <a:rPr lang="fr-FR" sz="1600" dirty="0"/>
              <a:t>"</a:t>
            </a:r>
          </a:p>
          <a:p>
            <a:pPr lvl="1"/>
            <a:r>
              <a:rPr lang="fr-FR" sz="1600" dirty="0"/>
              <a:t>Fiche n°6 bis "</a:t>
            </a:r>
            <a:r>
              <a:rPr lang="fr-FR" sz="1600" dirty="0">
                <a:hlinkClick r:id="rId11"/>
              </a:rPr>
              <a:t>Livrables et versements - bénéficiaires à coût complet</a:t>
            </a:r>
            <a:r>
              <a:rPr lang="fr-FR" sz="1600" dirty="0"/>
              <a:t>"</a:t>
            </a:r>
          </a:p>
          <a:p>
            <a:r>
              <a:rPr lang="fr-FR" sz="1600" dirty="0"/>
              <a:t>Fiche n°7 "</a:t>
            </a:r>
            <a:r>
              <a:rPr lang="fr-FR" sz="1600" dirty="0">
                <a:hlinkClick r:id="rId12"/>
              </a:rPr>
              <a:t>Récapitulatif des évolutions du RF</a:t>
            </a:r>
            <a:r>
              <a:rPr lang="fr-FR" sz="1600" dirty="0"/>
              <a:t>"</a:t>
            </a:r>
          </a:p>
          <a:p>
            <a:r>
              <a:rPr lang="fr-FR" sz="1600" dirty="0"/>
              <a:t>Fiche n°8 "</a:t>
            </a:r>
            <a:r>
              <a:rPr lang="fr-FR" sz="1600" dirty="0">
                <a:hlinkClick r:id="rId13"/>
              </a:rPr>
              <a:t>Crise sanitaire Covid-19 et suivi des projets ANR</a:t>
            </a:r>
            <a:r>
              <a:rPr lang="fr-FR" sz="1600" dirty="0"/>
              <a:t>"</a:t>
            </a:r>
          </a:p>
          <a:p>
            <a:endParaRPr lang="fr-FR" b="1" dirty="0">
              <a:solidFill>
                <a:srgbClr val="EA4532"/>
              </a:solidFill>
            </a:endParaRPr>
          </a:p>
        </p:txBody>
      </p:sp>
      <p:pic>
        <p:nvPicPr>
          <p:cNvPr id="6" name="Image 5" descr="Une image contenant Graphique, conception&#10;&#10;Description générée automatiquement">
            <a:extLst>
              <a:ext uri="{FF2B5EF4-FFF2-40B4-BE49-F238E27FC236}">
                <a16:creationId xmlns:a16="http://schemas.microsoft.com/office/drawing/2014/main" id="{714FCB21-EA3F-69B5-65C6-2F9E612EDFA0}"/>
              </a:ext>
            </a:extLst>
          </p:cNvPr>
          <p:cNvPicPr>
            <a:picLocks noChangeAspect="1"/>
          </p:cNvPicPr>
          <p:nvPr/>
        </p:nvPicPr>
        <p:blipFill>
          <a:blip r:embed="rId14"/>
          <a:stretch>
            <a:fillRect/>
          </a:stretch>
        </p:blipFill>
        <p:spPr>
          <a:xfrm>
            <a:off x="6475905" y="2922494"/>
            <a:ext cx="2733540" cy="2619490"/>
          </a:xfrm>
          <a:prstGeom prst="rect">
            <a:avLst/>
          </a:prstGeom>
        </p:spPr>
      </p:pic>
    </p:spTree>
    <p:extLst>
      <p:ext uri="{BB962C8B-B14F-4D97-AF65-F5344CB8AC3E}">
        <p14:creationId xmlns:p14="http://schemas.microsoft.com/office/powerpoint/2010/main" val="1308140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4B2DC3-4C01-434D-B92C-DD095688F983}"/>
              </a:ext>
            </a:extLst>
          </p:cNvPr>
          <p:cNvSpPr>
            <a:spLocks noGrp="1"/>
          </p:cNvSpPr>
          <p:nvPr>
            <p:ph type="title"/>
          </p:nvPr>
        </p:nvSpPr>
        <p:spPr/>
        <p:txBody>
          <a:bodyPr>
            <a:normAutofit/>
          </a:bodyPr>
          <a:lstStyle/>
          <a:p>
            <a:r>
              <a:rPr lang="fr-FR" sz="2400" dirty="0"/>
              <a:t>Annexe 3 : Outil de calcul de la fongibilité </a:t>
            </a:r>
          </a:p>
        </p:txBody>
      </p:sp>
      <p:sp>
        <p:nvSpPr>
          <p:cNvPr id="3" name="Rectangle 2">
            <a:extLst>
              <a:ext uri="{FF2B5EF4-FFF2-40B4-BE49-F238E27FC236}">
                <a16:creationId xmlns:a16="http://schemas.microsoft.com/office/drawing/2014/main" id="{8939D04B-CF01-41DC-8D40-4EC54270D860}"/>
              </a:ext>
            </a:extLst>
          </p:cNvPr>
          <p:cNvSpPr/>
          <p:nvPr/>
        </p:nvSpPr>
        <p:spPr>
          <a:xfrm>
            <a:off x="492760" y="1490074"/>
            <a:ext cx="8417767" cy="2800767"/>
          </a:xfrm>
          <a:prstGeom prst="rect">
            <a:avLst/>
          </a:prstGeom>
        </p:spPr>
        <p:txBody>
          <a:bodyPr wrap="square">
            <a:spAutoFit/>
          </a:bodyPr>
          <a:lstStyle/>
          <a:p>
            <a:r>
              <a:rPr lang="fr-FR" sz="1600" b="1" u="sng" dirty="0">
                <a:hlinkClick r:id="rId3" tooltip="Télécharger ce document">
                  <a:extLst>
                    <a:ext uri="{A12FA001-AC4F-418D-AE19-62706E023703}">
                      <ahyp:hlinkClr xmlns:ahyp="http://schemas.microsoft.com/office/drawing/2018/hyperlinkcolor" val="tx"/>
                    </a:ext>
                  </a:extLst>
                </a:hlinkClick>
              </a:rPr>
              <a:t>Outil de calcul de la fongibilité </a:t>
            </a:r>
            <a:r>
              <a:rPr lang="fr-FR" sz="1600" b="1" u="sng" dirty="0"/>
              <a:t>des dépenses des projets ANR</a:t>
            </a:r>
          </a:p>
          <a:p>
            <a:endParaRPr lang="fr-FR" sz="1600" dirty="0"/>
          </a:p>
          <a:p>
            <a:pPr marL="285750" indent="-285750">
              <a:buFont typeface="Arial" panose="020B0604020202020204" pitchFamily="34" charset="0"/>
              <a:buChar char="•"/>
            </a:pPr>
            <a:r>
              <a:rPr lang="fr-FR" sz="1600" dirty="0"/>
              <a:t>L’objectif est de déterminer si vos modifications budgétaires respectent ou non les règles du règlement financier et donc d’adapter vos demandes d’information ou de dérogation à l’ANR</a:t>
            </a:r>
          </a:p>
          <a:p>
            <a:r>
              <a:rPr lang="fr-FR" sz="1600" dirty="0"/>
              <a:t>Outil unique pour toutes les éditions</a:t>
            </a:r>
            <a:endParaRPr lang="fr-FR" sz="1600" b="1" dirty="0">
              <a:solidFill>
                <a:srgbClr val="FF0000"/>
              </a:solidFill>
            </a:endParaRPr>
          </a:p>
          <a:p>
            <a:endParaRPr lang="fr-FR" sz="1600" b="1" dirty="0">
              <a:solidFill>
                <a:srgbClr val="FF0000"/>
              </a:solidFill>
            </a:endParaRPr>
          </a:p>
          <a:p>
            <a:pPr marL="285750" indent="-285750">
              <a:buFont typeface="Arial" panose="020B0604020202020204" pitchFamily="34" charset="0"/>
              <a:buChar char="•"/>
            </a:pPr>
            <a:r>
              <a:rPr lang="fr-FR" sz="1600" dirty="0"/>
              <a:t>Téléchargeable sur le site internet ANR</a:t>
            </a:r>
          </a:p>
          <a:p>
            <a:pPr marL="285750" indent="-285750">
              <a:buFont typeface="Arial" panose="020B0604020202020204" pitchFamily="34" charset="0"/>
              <a:buChar char="•"/>
            </a:pPr>
            <a:r>
              <a:rPr lang="fr-FR" sz="1600" dirty="0"/>
              <a:t>Document au format Excel avec une notice d’utilisation en premier onglet.</a:t>
            </a:r>
          </a:p>
          <a:p>
            <a:endParaRPr lang="fr-FR" sz="1600" dirty="0"/>
          </a:p>
          <a:p>
            <a:endParaRPr lang="fr-FR" sz="1600" dirty="0"/>
          </a:p>
        </p:txBody>
      </p:sp>
      <p:sp>
        <p:nvSpPr>
          <p:cNvPr id="11" name="ZoneTexte 10">
            <a:extLst>
              <a:ext uri="{FF2B5EF4-FFF2-40B4-BE49-F238E27FC236}">
                <a16:creationId xmlns:a16="http://schemas.microsoft.com/office/drawing/2014/main" id="{41CC00EB-1C12-DE5E-3B34-501328DB49FC}"/>
              </a:ext>
            </a:extLst>
          </p:cNvPr>
          <p:cNvSpPr txBox="1"/>
          <p:nvPr/>
        </p:nvSpPr>
        <p:spPr>
          <a:xfrm>
            <a:off x="651688" y="5005648"/>
            <a:ext cx="5501810" cy="369332"/>
          </a:xfrm>
          <a:prstGeom prst="rect">
            <a:avLst/>
          </a:prstGeom>
          <a:noFill/>
        </p:spPr>
        <p:txBody>
          <a:bodyPr wrap="square">
            <a:spAutoFit/>
          </a:bodyPr>
          <a:lstStyle/>
          <a:p>
            <a:r>
              <a:rPr lang="fr-FR" sz="1800" b="1" dirty="0"/>
              <a:t>https://anr.fr/fr/rf</a:t>
            </a:r>
            <a:endParaRPr lang="fr-FR" sz="1800" dirty="0"/>
          </a:p>
        </p:txBody>
      </p:sp>
      <p:pic>
        <p:nvPicPr>
          <p:cNvPr id="13" name="Image 12">
            <a:extLst>
              <a:ext uri="{FF2B5EF4-FFF2-40B4-BE49-F238E27FC236}">
                <a16:creationId xmlns:a16="http://schemas.microsoft.com/office/drawing/2014/main" id="{0F54D266-C654-E6DA-5498-77DF3970F4D0}"/>
              </a:ext>
            </a:extLst>
          </p:cNvPr>
          <p:cNvPicPr>
            <a:picLocks noChangeAspect="1"/>
          </p:cNvPicPr>
          <p:nvPr/>
        </p:nvPicPr>
        <p:blipFill rotWithShape="1">
          <a:blip r:embed="rId4"/>
          <a:srcRect t="15664" b="6399"/>
          <a:stretch/>
        </p:blipFill>
        <p:spPr>
          <a:xfrm>
            <a:off x="492760" y="2047851"/>
            <a:ext cx="8313037" cy="3644418"/>
          </a:xfrm>
          <a:prstGeom prst="rect">
            <a:avLst/>
          </a:prstGeom>
        </p:spPr>
      </p:pic>
    </p:spTree>
    <p:extLst>
      <p:ext uri="{BB962C8B-B14F-4D97-AF65-F5344CB8AC3E}">
        <p14:creationId xmlns:p14="http://schemas.microsoft.com/office/powerpoint/2010/main" val="273625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me 1">
            <a:extLst>
              <a:ext uri="{FF2B5EF4-FFF2-40B4-BE49-F238E27FC236}">
                <a16:creationId xmlns:a16="http://schemas.microsoft.com/office/drawing/2014/main" id="{FF713B0E-032A-4447-8E9B-6201D52F4A84}"/>
              </a:ext>
            </a:extLst>
          </p:cNvPr>
          <p:cNvGraphicFramePr/>
          <p:nvPr>
            <p:extLst>
              <p:ext uri="{D42A27DB-BD31-4B8C-83A1-F6EECF244321}">
                <p14:modId xmlns:p14="http://schemas.microsoft.com/office/powerpoint/2010/main" val="2298513338"/>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4102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D2D27E-4962-4189-A2BC-CF561269408B}"/>
              </a:ext>
            </a:extLst>
          </p:cNvPr>
          <p:cNvSpPr>
            <a:spLocks noGrp="1"/>
          </p:cNvSpPr>
          <p:nvPr>
            <p:ph type="title"/>
          </p:nvPr>
        </p:nvSpPr>
        <p:spPr>
          <a:xfrm>
            <a:off x="400099" y="485107"/>
            <a:ext cx="8229600" cy="656699"/>
          </a:xfrm>
        </p:spPr>
        <p:txBody>
          <a:bodyPr>
            <a:noAutofit/>
          </a:bodyPr>
          <a:lstStyle/>
          <a:p>
            <a:r>
              <a:rPr lang="fr-FR" sz="3600" dirty="0"/>
              <a:t>Appel générique 2022 – </a:t>
            </a:r>
            <a:br>
              <a:rPr lang="fr-FR" sz="3600" dirty="0"/>
            </a:br>
            <a:r>
              <a:rPr lang="fr-FR" sz="3600" dirty="0"/>
              <a:t>Axes Numérique et mathématiques</a:t>
            </a:r>
            <a:br>
              <a:rPr lang="fr-FR" sz="3600" dirty="0"/>
            </a:br>
            <a:endParaRPr lang="fr-FR" sz="3600" dirty="0"/>
          </a:p>
        </p:txBody>
      </p:sp>
      <p:sp>
        <p:nvSpPr>
          <p:cNvPr id="4" name="ZoneTexte 3">
            <a:extLst>
              <a:ext uri="{FF2B5EF4-FFF2-40B4-BE49-F238E27FC236}">
                <a16:creationId xmlns:a16="http://schemas.microsoft.com/office/drawing/2014/main" id="{F6AF1D08-FC21-4317-9E92-55A6A4F8033A}"/>
              </a:ext>
            </a:extLst>
          </p:cNvPr>
          <p:cNvSpPr txBox="1"/>
          <p:nvPr/>
        </p:nvSpPr>
        <p:spPr>
          <a:xfrm>
            <a:off x="381000" y="1345580"/>
            <a:ext cx="8541027" cy="707886"/>
          </a:xfrm>
          <a:prstGeom prst="rect">
            <a:avLst/>
          </a:prstGeom>
          <a:noFill/>
        </p:spPr>
        <p:txBody>
          <a:bodyPr wrap="square" rtlCol="0">
            <a:spAutoFit/>
          </a:bodyPr>
          <a:lstStyle/>
          <a:p>
            <a:pPr>
              <a:defRPr/>
            </a:pPr>
            <a:r>
              <a:rPr lang="fr-FR" sz="2000" dirty="0">
                <a:solidFill>
                  <a:srgbClr val="4F81BD">
                    <a:lumMod val="50000"/>
                  </a:srgbClr>
                </a:solidFill>
                <a:latin typeface="+mj-lt"/>
                <a:cs typeface="Calibri" panose="020F0502020204030204" pitchFamily="34" charset="0"/>
              </a:rPr>
              <a:t>11 axes/comités d’évaluation dont </a:t>
            </a:r>
            <a:r>
              <a:rPr lang="fr-FR" sz="2000" dirty="0">
                <a:solidFill>
                  <a:srgbClr val="C00000"/>
                </a:solidFill>
                <a:latin typeface="+mj-lt"/>
                <a:cs typeface="Calibri" panose="020F0502020204030204" pitchFamily="34" charset="0"/>
              </a:rPr>
              <a:t>3</a:t>
            </a:r>
            <a:r>
              <a:rPr lang="fr-FR" sz="2000" dirty="0">
                <a:solidFill>
                  <a:srgbClr val="C00000"/>
                </a:solidFill>
                <a:cs typeface="Calibri" panose="020F0502020204030204" pitchFamily="34" charset="0"/>
              </a:rPr>
              <a:t> priorités nationales </a:t>
            </a:r>
            <a:r>
              <a:rPr lang="fr-FR" sz="2000" dirty="0">
                <a:solidFill>
                  <a:schemeClr val="accent3">
                    <a:lumMod val="75000"/>
                  </a:schemeClr>
                </a:solidFill>
                <a:latin typeface="+mj-lt"/>
                <a:cs typeface="Calibri" panose="020F0502020204030204" pitchFamily="34" charset="0"/>
              </a:rPr>
              <a:t>et </a:t>
            </a:r>
            <a:r>
              <a:rPr lang="fr-FR" sz="2000" dirty="0">
                <a:solidFill>
                  <a:schemeClr val="accent6"/>
                </a:solidFill>
                <a:latin typeface="+mj-lt"/>
                <a:cs typeface="Calibri" panose="020F0502020204030204" pitchFamily="34" charset="0"/>
              </a:rPr>
              <a:t>3</a:t>
            </a:r>
            <a:r>
              <a:rPr lang="fr-FR" sz="2000" dirty="0">
                <a:solidFill>
                  <a:schemeClr val="accent6"/>
                </a:solidFill>
                <a:cs typeface="Calibri" panose="020F0502020204030204" pitchFamily="34" charset="0"/>
              </a:rPr>
              <a:t> comités transverses</a:t>
            </a:r>
          </a:p>
        </p:txBody>
      </p:sp>
      <p:sp>
        <p:nvSpPr>
          <p:cNvPr id="5" name="Rectangle 4">
            <a:extLst>
              <a:ext uri="{FF2B5EF4-FFF2-40B4-BE49-F238E27FC236}">
                <a16:creationId xmlns:a16="http://schemas.microsoft.com/office/drawing/2014/main" id="{5DF64D43-80EF-49AF-A38B-F12539B41E27}"/>
              </a:ext>
            </a:extLst>
          </p:cNvPr>
          <p:cNvSpPr/>
          <p:nvPr/>
        </p:nvSpPr>
        <p:spPr>
          <a:xfrm>
            <a:off x="0" y="2217909"/>
            <a:ext cx="9144000" cy="4154984"/>
          </a:xfrm>
          <a:prstGeom prst="rect">
            <a:avLst/>
          </a:prstGeom>
        </p:spPr>
        <p:txBody>
          <a:bodyPr wrap="square">
            <a:spAutoFit/>
          </a:bodyPr>
          <a:lstStyle/>
          <a:p>
            <a:r>
              <a:rPr lang="fr-FR" sz="1200" dirty="0"/>
              <a:t>Axe F.1. Mathématiques – CES 40</a:t>
            </a:r>
          </a:p>
          <a:p>
            <a:endParaRPr lang="fr-FR" sz="1200" dirty="0"/>
          </a:p>
          <a:p>
            <a:r>
              <a:rPr lang="fr-FR" sz="1200" dirty="0"/>
              <a:t>Axe E.1. Fondements du numérique : informatique, automatique, traitement du signal – CES 48</a:t>
            </a:r>
          </a:p>
          <a:p>
            <a:endParaRPr lang="fr-FR" sz="1200" dirty="0"/>
          </a:p>
          <a:p>
            <a:r>
              <a:rPr lang="fr-FR" sz="1200" dirty="0"/>
              <a:t>Axe E.2. </a:t>
            </a:r>
            <a:r>
              <a:rPr lang="fr-FR" sz="1200" dirty="0">
                <a:solidFill>
                  <a:srgbClr val="C00000"/>
                </a:solidFill>
              </a:rPr>
              <a:t>Intelligence artificielle et sciences des données </a:t>
            </a:r>
            <a:r>
              <a:rPr lang="fr-FR" sz="1200" dirty="0"/>
              <a:t>– CES 23</a:t>
            </a:r>
          </a:p>
          <a:p>
            <a:endParaRPr lang="fr-FR" sz="1200" dirty="0"/>
          </a:p>
          <a:p>
            <a:r>
              <a:rPr lang="fr-FR" sz="1200" dirty="0"/>
              <a:t>Axe E.3. Sciences et génie du logiciel – Réseaux de communication multi-usages, infrastructures de hautes performances – CES 25 </a:t>
            </a:r>
          </a:p>
          <a:p>
            <a:endParaRPr lang="fr-FR" sz="1200" dirty="0"/>
          </a:p>
          <a:p>
            <a:r>
              <a:rPr lang="fr-FR" sz="1200" dirty="0"/>
              <a:t>Axe E.4. Interaction, robotique – CES 33</a:t>
            </a:r>
          </a:p>
          <a:p>
            <a:endParaRPr lang="fr-FR" sz="1200" dirty="0"/>
          </a:p>
          <a:p>
            <a:r>
              <a:rPr lang="fr-FR" sz="1200" dirty="0"/>
              <a:t>Axe E.5. Modèles numériques, simulation, applications – CES 46</a:t>
            </a:r>
          </a:p>
          <a:p>
            <a:endParaRPr lang="fr-FR" sz="1200" dirty="0"/>
          </a:p>
          <a:p>
            <a:r>
              <a:rPr lang="fr-FR" sz="1200" dirty="0"/>
              <a:t>Axe E.6. </a:t>
            </a:r>
            <a:r>
              <a:rPr lang="fr-FR" sz="1200" dirty="0">
                <a:solidFill>
                  <a:srgbClr val="C00000"/>
                </a:solidFill>
              </a:rPr>
              <a:t>Technologies quantiques </a:t>
            </a:r>
            <a:r>
              <a:rPr lang="fr-FR" sz="1200" dirty="0"/>
              <a:t>– CES 47 </a:t>
            </a:r>
          </a:p>
          <a:p>
            <a:endParaRPr lang="fr-FR" sz="1200" dirty="0"/>
          </a:p>
          <a:p>
            <a:r>
              <a:rPr lang="fr-FR" sz="1200" dirty="0"/>
              <a:t>Axe H. 12. Micro et nanotechnologies pour le traitement de l’information et la communication – CES 24 </a:t>
            </a:r>
          </a:p>
          <a:p>
            <a:endParaRPr lang="fr-FR" sz="1200" dirty="0"/>
          </a:p>
          <a:p>
            <a:r>
              <a:rPr lang="fr-FR" sz="1200" dirty="0">
                <a:solidFill>
                  <a:schemeClr val="accent6">
                    <a:lumMod val="75000"/>
                  </a:schemeClr>
                </a:solidFill>
              </a:rPr>
              <a:t>Axe H. 14 </a:t>
            </a:r>
            <a:r>
              <a:rPr lang="fr-FR" sz="1200" dirty="0"/>
              <a:t>:  Interfaces : mathématiques, sciences du numérique – biologie, santé – CES 45</a:t>
            </a:r>
          </a:p>
          <a:p>
            <a:endParaRPr lang="fr-FR" sz="1200" dirty="0"/>
          </a:p>
          <a:p>
            <a:r>
              <a:rPr lang="fr-FR" sz="1200" dirty="0">
                <a:solidFill>
                  <a:schemeClr val="accent6">
                    <a:lumMod val="75000"/>
                  </a:schemeClr>
                </a:solidFill>
              </a:rPr>
              <a:t>Axe H. 15 </a:t>
            </a:r>
            <a:r>
              <a:rPr lang="fr-FR" sz="1200" dirty="0"/>
              <a:t>:  Interfaces : sciences du numérique – </a:t>
            </a:r>
            <a:r>
              <a:rPr lang="fr-FR" sz="1200" dirty="0">
                <a:solidFill>
                  <a:srgbClr val="C00000"/>
                </a:solidFill>
              </a:rPr>
              <a:t>sciences humaines et sociales </a:t>
            </a:r>
            <a:r>
              <a:rPr lang="fr-FR" sz="1200" dirty="0"/>
              <a:t>– CES 38</a:t>
            </a:r>
          </a:p>
          <a:p>
            <a:endParaRPr lang="fr-FR" sz="1200" dirty="0"/>
          </a:p>
          <a:p>
            <a:r>
              <a:rPr lang="fr-FR" sz="1200" dirty="0">
                <a:solidFill>
                  <a:schemeClr val="accent6">
                    <a:lumMod val="75000"/>
                  </a:schemeClr>
                </a:solidFill>
              </a:rPr>
              <a:t>Axe H. 16 </a:t>
            </a:r>
            <a:r>
              <a:rPr lang="fr-FR" sz="1200" dirty="0"/>
              <a:t>:  Interfaces : mathématiques, sciences du numérique – sciences du système Terre et de l’environnement – CES 56</a:t>
            </a:r>
          </a:p>
          <a:p>
            <a:endParaRPr lang="fr-FR" sz="1200" dirty="0"/>
          </a:p>
        </p:txBody>
      </p:sp>
    </p:spTree>
    <p:extLst>
      <p:ext uri="{BB962C8B-B14F-4D97-AF65-F5344CB8AC3E}">
        <p14:creationId xmlns:p14="http://schemas.microsoft.com/office/powerpoint/2010/main" val="3079140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1D6091-6F24-4883-80BE-AE33504C49BD}"/>
              </a:ext>
            </a:extLst>
          </p:cNvPr>
          <p:cNvSpPr txBox="1">
            <a:spLocks/>
          </p:cNvSpPr>
          <p:nvPr/>
        </p:nvSpPr>
        <p:spPr>
          <a:xfrm>
            <a:off x="319518" y="2034054"/>
            <a:ext cx="8309114" cy="1664759"/>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b="1" dirty="0">
                <a:solidFill>
                  <a:schemeClr val="accent1">
                    <a:lumMod val="50000"/>
                  </a:schemeClr>
                </a:solidFill>
                <a:latin typeface="+mn-lt"/>
              </a:rPr>
              <a:t>CE 48</a:t>
            </a:r>
          </a:p>
          <a:p>
            <a:r>
              <a:rPr lang="fr-FR" b="1" dirty="0">
                <a:solidFill>
                  <a:schemeClr val="accent1">
                    <a:lumMod val="50000"/>
                  </a:schemeClr>
                </a:solidFill>
                <a:latin typeface="+mn-lt"/>
              </a:rPr>
              <a:t>Fondements du numérique </a:t>
            </a:r>
          </a:p>
        </p:txBody>
      </p:sp>
    </p:spTree>
    <p:extLst>
      <p:ext uri="{BB962C8B-B14F-4D97-AF65-F5344CB8AC3E}">
        <p14:creationId xmlns:p14="http://schemas.microsoft.com/office/powerpoint/2010/main" val="4098077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4B221A7-671C-475D-999B-934B090A5996}"/>
              </a:ext>
            </a:extLst>
          </p:cNvPr>
          <p:cNvSpPr txBox="1">
            <a:spLocks/>
          </p:cNvSpPr>
          <p:nvPr/>
        </p:nvSpPr>
        <p:spPr>
          <a:xfrm>
            <a:off x="581891" y="1407458"/>
            <a:ext cx="9346344" cy="3211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ontserrat Light" panose="000004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ontserrat Light" panose="000004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ontserrat Light" panose="000004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ontserrat Light" panose="000004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ontserrat Light" panose="000004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fr-FR" sz="1600" b="0" i="0" u="none" strike="noStrike" kern="1200" cap="none" spc="0" normalizeH="0" baseline="0" noProof="0" dirty="0">
                <a:ln>
                  <a:noFill/>
                </a:ln>
                <a:solidFill>
                  <a:srgbClr val="000000"/>
                </a:solidFill>
                <a:effectLst/>
                <a:uLnTx/>
                <a:uFillTx/>
                <a:latin typeface="+mn-lt"/>
                <a:ea typeface="+mn-ea"/>
                <a:cs typeface="+mn-cs"/>
              </a:rPr>
              <a:t>Nombre de membres de comité : 13</a:t>
            </a:r>
          </a:p>
        </p:txBody>
      </p:sp>
      <p:sp>
        <p:nvSpPr>
          <p:cNvPr id="6" name="Titre 1">
            <a:extLst>
              <a:ext uri="{FF2B5EF4-FFF2-40B4-BE49-F238E27FC236}">
                <a16:creationId xmlns:a16="http://schemas.microsoft.com/office/drawing/2014/main" id="{EDFFCA0D-4ADD-419D-AEE4-379F4CD2EECB}"/>
              </a:ext>
            </a:extLst>
          </p:cNvPr>
          <p:cNvSpPr>
            <a:spLocks noGrp="1"/>
          </p:cNvSpPr>
          <p:nvPr>
            <p:ph type="title"/>
          </p:nvPr>
        </p:nvSpPr>
        <p:spPr>
          <a:xfrm>
            <a:off x="381000" y="219360"/>
            <a:ext cx="8229600" cy="656699"/>
          </a:xfrm>
        </p:spPr>
        <p:txBody>
          <a:bodyPr>
            <a:normAutofit fontScale="90000"/>
          </a:bodyPr>
          <a:lstStyle/>
          <a:p>
            <a:r>
              <a:rPr lang="fr-FR" dirty="0"/>
              <a:t>Sélection CE 48</a:t>
            </a:r>
            <a:r>
              <a:rPr lang="fr-FR" sz="3600" dirty="0"/>
              <a:t> (</a:t>
            </a:r>
            <a:r>
              <a:rPr lang="fr-FR" sz="3100" dirty="0"/>
              <a:t>hors PRCI )</a:t>
            </a:r>
          </a:p>
        </p:txBody>
      </p:sp>
      <p:graphicFrame>
        <p:nvGraphicFramePr>
          <p:cNvPr id="7" name="Tableau 6">
            <a:extLst>
              <a:ext uri="{FF2B5EF4-FFF2-40B4-BE49-F238E27FC236}">
                <a16:creationId xmlns:a16="http://schemas.microsoft.com/office/drawing/2014/main" id="{E1F8546F-353F-4C31-8875-0239E5F4B4B2}"/>
              </a:ext>
            </a:extLst>
          </p:cNvPr>
          <p:cNvGraphicFramePr>
            <a:graphicFrameLocks noGrp="1"/>
          </p:cNvGraphicFramePr>
          <p:nvPr>
            <p:extLst>
              <p:ext uri="{D42A27DB-BD31-4B8C-83A1-F6EECF244321}">
                <p14:modId xmlns:p14="http://schemas.microsoft.com/office/powerpoint/2010/main" val="420827476"/>
              </p:ext>
            </p:extLst>
          </p:nvPr>
        </p:nvGraphicFramePr>
        <p:xfrm>
          <a:off x="381000" y="1936011"/>
          <a:ext cx="8013668" cy="2415444"/>
        </p:xfrm>
        <a:graphic>
          <a:graphicData uri="http://schemas.openxmlformats.org/drawingml/2006/table">
            <a:tbl>
              <a:tblPr firstRow="1" bandRow="1"/>
              <a:tblGrid>
                <a:gridCol w="630005">
                  <a:extLst>
                    <a:ext uri="{9D8B030D-6E8A-4147-A177-3AD203B41FA5}">
                      <a16:colId xmlns:a16="http://schemas.microsoft.com/office/drawing/2014/main" val="1853652642"/>
                    </a:ext>
                  </a:extLst>
                </a:gridCol>
                <a:gridCol w="1558716">
                  <a:extLst>
                    <a:ext uri="{9D8B030D-6E8A-4147-A177-3AD203B41FA5}">
                      <a16:colId xmlns:a16="http://schemas.microsoft.com/office/drawing/2014/main" val="355596780"/>
                    </a:ext>
                  </a:extLst>
                </a:gridCol>
                <a:gridCol w="1347231">
                  <a:extLst>
                    <a:ext uri="{9D8B030D-6E8A-4147-A177-3AD203B41FA5}">
                      <a16:colId xmlns:a16="http://schemas.microsoft.com/office/drawing/2014/main" val="1816537572"/>
                    </a:ext>
                  </a:extLst>
                </a:gridCol>
                <a:gridCol w="806772">
                  <a:extLst>
                    <a:ext uri="{9D8B030D-6E8A-4147-A177-3AD203B41FA5}">
                      <a16:colId xmlns:a16="http://schemas.microsoft.com/office/drawing/2014/main" val="836804709"/>
                    </a:ext>
                  </a:extLst>
                </a:gridCol>
                <a:gridCol w="1488220">
                  <a:extLst>
                    <a:ext uri="{9D8B030D-6E8A-4147-A177-3AD203B41FA5}">
                      <a16:colId xmlns:a16="http://schemas.microsoft.com/office/drawing/2014/main" val="3480172381"/>
                    </a:ext>
                  </a:extLst>
                </a:gridCol>
                <a:gridCol w="1284570">
                  <a:extLst>
                    <a:ext uri="{9D8B030D-6E8A-4147-A177-3AD203B41FA5}">
                      <a16:colId xmlns:a16="http://schemas.microsoft.com/office/drawing/2014/main" val="1850230059"/>
                    </a:ext>
                  </a:extLst>
                </a:gridCol>
                <a:gridCol w="898154">
                  <a:extLst>
                    <a:ext uri="{9D8B030D-6E8A-4147-A177-3AD203B41FA5}">
                      <a16:colId xmlns:a16="http://schemas.microsoft.com/office/drawing/2014/main" val="939535943"/>
                    </a:ext>
                  </a:extLst>
                </a:gridCol>
              </a:tblGrid>
              <a:tr h="818673">
                <a:tc>
                  <a:txBody>
                    <a:bodyPr/>
                    <a:lstStyle/>
                    <a:p>
                      <a:pPr marL="0" algn="ctr" rtl="0" eaLnBrk="1" fontAlgn="t" latinLnBrk="0" hangingPunct="1">
                        <a:spcBef>
                          <a:spcPts val="0"/>
                        </a:spcBef>
                        <a:spcAft>
                          <a:spcPts val="0"/>
                        </a:spcAft>
                      </a:pPr>
                      <a:r>
                        <a:rPr lang="fr-FR" sz="1000" b="1" i="0" u="none" strike="noStrike" kern="1200">
                          <a:solidFill>
                            <a:srgbClr val="FFFFFF"/>
                          </a:solidFill>
                          <a:effectLst/>
                          <a:latin typeface="Montserrat Light"/>
                        </a:rPr>
                        <a:t>Axe F.1</a:t>
                      </a:r>
                      <a:endParaRPr lang="fr-FR" sz="1500" b="0" i="0" u="none" strike="noStrike">
                        <a:effectLst/>
                        <a:latin typeface="Arial" panose="020B0604020202020204" pitchFamily="34" charset="0"/>
                      </a:endParaRPr>
                    </a:p>
                    <a:p>
                      <a:pPr marL="0" algn="ctr" rtl="0" eaLnBrk="1" fontAlgn="t" latinLnBrk="0" hangingPunct="1">
                        <a:spcBef>
                          <a:spcPts val="0"/>
                        </a:spcBef>
                        <a:spcAft>
                          <a:spcPts val="0"/>
                        </a:spcAft>
                      </a:pPr>
                      <a:r>
                        <a:rPr lang="fr-FR" sz="1000" b="1" i="0" u="none" strike="noStrike" kern="1200">
                          <a:solidFill>
                            <a:srgbClr val="FFFFFF"/>
                          </a:solidFill>
                          <a:effectLst/>
                          <a:latin typeface="Montserrat Light"/>
                        </a:rPr>
                        <a:t>CES 40</a:t>
                      </a:r>
                      <a:endParaRPr lang="fr-FR" sz="1500" b="0" i="0" u="none" strike="noStrike">
                        <a:effectLst/>
                        <a:latin typeface="Arial" panose="020B0604020202020204" pitchFamily="34" charset="0"/>
                      </a:endParaRP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D7D41"/>
                    </a:solidFill>
                  </a:tcPr>
                </a:tc>
                <a:tc>
                  <a:txBody>
                    <a:bodyPr/>
                    <a:lstStyle/>
                    <a:p>
                      <a:pPr marL="0" algn="ctr" rtl="0" eaLnBrk="1" fontAlgn="t" latinLnBrk="0" hangingPunct="1">
                        <a:spcBef>
                          <a:spcPts val="0"/>
                        </a:spcBef>
                        <a:spcAft>
                          <a:spcPts val="0"/>
                        </a:spcAft>
                      </a:pPr>
                      <a:r>
                        <a:rPr lang="fr-FR" sz="1300" b="0" i="0" u="none" strike="noStrike" kern="1200" baseline="0">
                          <a:solidFill>
                            <a:srgbClr val="FFFFFF"/>
                          </a:solidFill>
                          <a:effectLst/>
                          <a:latin typeface="Calibri Light" panose="020F0302020204030204" pitchFamily="34" charset="0"/>
                          <a:cs typeface="Calibri Light" panose="020F0302020204030204" pitchFamily="34" charset="0"/>
                        </a:rPr>
                        <a:t>Aide demandée Phase 1</a:t>
                      </a:r>
                      <a:endParaRPr lang="fr-FR" sz="1500" b="0" i="0" u="none" strike="noStrike">
                        <a:effectLst/>
                        <a:latin typeface="Arial" panose="020B0604020202020204" pitchFamily="34" charset="0"/>
                      </a:endParaRP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D7D41"/>
                    </a:solidFill>
                  </a:tcPr>
                </a:tc>
                <a:tc>
                  <a:txBody>
                    <a:bodyPr/>
                    <a:lstStyle/>
                    <a:p>
                      <a:pPr marL="0" algn="ctr" rtl="0" eaLnBrk="1" fontAlgn="t" latinLnBrk="0" hangingPunct="1">
                        <a:spcBef>
                          <a:spcPts val="0"/>
                        </a:spcBef>
                        <a:spcAft>
                          <a:spcPts val="0"/>
                        </a:spcAft>
                      </a:pPr>
                      <a:r>
                        <a:rPr lang="fr-FR" sz="1300" b="0" i="0" u="none" strike="noStrike" kern="1200" baseline="0">
                          <a:solidFill>
                            <a:srgbClr val="FFFFFF"/>
                          </a:solidFill>
                          <a:effectLst/>
                          <a:latin typeface="Calibri Light" panose="020F0302020204030204" pitchFamily="34" charset="0"/>
                          <a:cs typeface="Calibri Light" panose="020F0302020204030204" pitchFamily="34" charset="0"/>
                        </a:rPr>
                        <a:t>Aide allouée</a:t>
                      </a:r>
                      <a:endParaRPr lang="fr-FR" sz="1500" b="0" i="0" u="none" strike="noStrike">
                        <a:effectLst/>
                        <a:latin typeface="Arial" panose="020B0604020202020204" pitchFamily="34" charset="0"/>
                      </a:endParaRP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D7D41"/>
                    </a:solidFill>
                  </a:tcPr>
                </a:tc>
                <a:tc>
                  <a:txBody>
                    <a:bodyPr/>
                    <a:lstStyle/>
                    <a:p>
                      <a:pPr marL="0" algn="ctr" rtl="0" eaLnBrk="1" fontAlgn="t" latinLnBrk="0" hangingPunct="1">
                        <a:spcBef>
                          <a:spcPts val="0"/>
                        </a:spcBef>
                        <a:spcAft>
                          <a:spcPts val="0"/>
                        </a:spcAft>
                      </a:pPr>
                      <a:r>
                        <a:rPr lang="en-GB" sz="1300" b="0" i="0" u="none" strike="noStrike" kern="1200" baseline="0">
                          <a:solidFill>
                            <a:srgbClr val="FFFFFF"/>
                          </a:solidFill>
                          <a:effectLst/>
                          <a:latin typeface="Calibri Light" panose="020F0302020204030204" pitchFamily="34" charset="0"/>
                          <a:cs typeface="Calibri Light" panose="020F0302020204030204" pitchFamily="34" charset="0"/>
                        </a:rPr>
                        <a:t>% aide </a:t>
                      </a:r>
                      <a:endParaRPr lang="en-GB" sz="1500" b="0" i="0" u="none" strike="noStrike">
                        <a:effectLst/>
                        <a:latin typeface="Arial" panose="020B0604020202020204" pitchFamily="34" charset="0"/>
                      </a:endParaRP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D7D41"/>
                    </a:solidFill>
                  </a:tcPr>
                </a:tc>
                <a:tc>
                  <a:txBody>
                    <a:bodyPr/>
                    <a:lstStyle/>
                    <a:p>
                      <a:pPr marL="0" algn="ctr" rtl="0" eaLnBrk="1" fontAlgn="t" latinLnBrk="0" hangingPunct="1">
                        <a:spcBef>
                          <a:spcPts val="0"/>
                        </a:spcBef>
                        <a:spcAft>
                          <a:spcPts val="0"/>
                        </a:spcAft>
                      </a:pPr>
                      <a:r>
                        <a:rPr lang="fr-FR" sz="1300" b="0" i="0" u="none" strike="noStrike" kern="1200" baseline="0">
                          <a:solidFill>
                            <a:srgbClr val="FFFFFF"/>
                          </a:solidFill>
                          <a:effectLst/>
                          <a:latin typeface="Calibri Light" panose="020F0302020204030204" pitchFamily="34" charset="0"/>
                          <a:cs typeface="Calibri Light" panose="020F0302020204030204" pitchFamily="34" charset="0"/>
                        </a:rPr>
                        <a:t> Nombre de pré-propositions éligibles phase I</a:t>
                      </a:r>
                      <a:endParaRPr lang="fr-FR" sz="1500" b="0" i="0" u="none" strike="noStrike">
                        <a:effectLst/>
                        <a:latin typeface="Arial" panose="020B0604020202020204" pitchFamily="34" charset="0"/>
                      </a:endParaRP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D7D41"/>
                    </a:solidFill>
                  </a:tcPr>
                </a:tc>
                <a:tc>
                  <a:txBody>
                    <a:bodyPr/>
                    <a:lstStyle/>
                    <a:p>
                      <a:pPr marL="0" marR="0" indent="0" algn="ctr" rtl="0" eaLnBrk="1" fontAlgn="auto" latinLnBrk="0" hangingPunct="1">
                        <a:spcBef>
                          <a:spcPts val="0"/>
                        </a:spcBef>
                        <a:spcAft>
                          <a:spcPts val="0"/>
                        </a:spcAft>
                      </a:pPr>
                      <a:r>
                        <a:rPr lang="fr-FR" sz="1300" b="0" i="0" u="none" strike="noStrike" kern="1200" baseline="0">
                          <a:solidFill>
                            <a:srgbClr val="FFFFFF"/>
                          </a:solidFill>
                          <a:effectLst/>
                          <a:latin typeface="Calibri Light" panose="020F0302020204030204" pitchFamily="34" charset="0"/>
                          <a:cs typeface="Calibri Light" panose="020F0302020204030204" pitchFamily="34" charset="0"/>
                        </a:rPr>
                        <a:t> Nb propositions retenues</a:t>
                      </a:r>
                      <a:endParaRPr lang="fr-FR" sz="1500" b="0" i="0" u="none" strike="noStrike">
                        <a:effectLst/>
                        <a:latin typeface="Arial" panose="020B0604020202020204" pitchFamily="34" charset="0"/>
                      </a:endParaRP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D7D41"/>
                    </a:solidFill>
                  </a:tcPr>
                </a:tc>
                <a:tc>
                  <a:txBody>
                    <a:bodyPr/>
                    <a:lstStyle/>
                    <a:p>
                      <a:pPr marL="0" marR="0" indent="0" algn="ctr" rtl="0" eaLnBrk="1" fontAlgn="auto" latinLnBrk="0" hangingPunct="1">
                        <a:spcBef>
                          <a:spcPts val="0"/>
                        </a:spcBef>
                        <a:spcAft>
                          <a:spcPts val="0"/>
                        </a:spcAft>
                      </a:pPr>
                      <a:r>
                        <a:rPr lang="fr-FR" sz="1300" b="0" i="0" u="none" strike="noStrike" kern="1200" baseline="0">
                          <a:solidFill>
                            <a:srgbClr val="FFFFFF"/>
                          </a:solidFill>
                          <a:effectLst/>
                          <a:latin typeface="Calibri Light" panose="020F0302020204030204" pitchFamily="34" charset="0"/>
                          <a:cs typeface="Calibri Light" panose="020F0302020204030204" pitchFamily="34" charset="0"/>
                        </a:rPr>
                        <a:t>Taux de sélection</a:t>
                      </a:r>
                      <a:endParaRPr lang="fr-FR" sz="1500" b="0" i="0" u="none" strike="noStrike">
                        <a:effectLst/>
                        <a:latin typeface="Arial" panose="020B0604020202020204" pitchFamily="34" charset="0"/>
                      </a:endParaRP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D7D41"/>
                    </a:solidFill>
                  </a:tcPr>
                </a:tc>
                <a:extLst>
                  <a:ext uri="{0D108BD9-81ED-4DB2-BD59-A6C34878D82A}">
                    <a16:rowId xmlns:a16="http://schemas.microsoft.com/office/drawing/2014/main" val="1105138226"/>
                  </a:ext>
                </a:extLst>
              </a:tr>
              <a:tr h="532257">
                <a:tc>
                  <a:txBody>
                    <a:bodyPr/>
                    <a:lstStyle/>
                    <a:p>
                      <a:pPr marL="0" algn="ctr" rtl="0" eaLnBrk="1" fontAlgn="t" latinLnBrk="0" hangingPunct="1">
                        <a:spcBef>
                          <a:spcPts val="0"/>
                        </a:spcBef>
                        <a:spcAft>
                          <a:spcPts val="0"/>
                        </a:spcAft>
                      </a:pPr>
                      <a:endParaRPr lang="en-GB" sz="1500" b="0" i="0" u="none" strike="noStrike" dirty="0">
                        <a:effectLst/>
                        <a:latin typeface="Arial" panose="020B0604020202020204" pitchFamily="34" charset="0"/>
                      </a:endParaRP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a:txBody>
                    <a:bodyPr/>
                    <a:lstStyle/>
                    <a:p>
                      <a:pPr marL="0" algn="ctr" rtl="0" eaLnBrk="1" fontAlgn="t" latinLnBrk="0" hangingPunct="1">
                        <a:spcBef>
                          <a:spcPts val="0"/>
                        </a:spcBef>
                        <a:spcAft>
                          <a:spcPts val="0"/>
                        </a:spcAft>
                      </a:pPr>
                      <a:endParaRPr lang="en-GB" sz="1500" b="0" i="0" u="none" strike="noStrike" dirty="0">
                        <a:effectLst/>
                        <a:latin typeface="Arial" panose="020B0604020202020204" pitchFamily="34" charset="0"/>
                      </a:endParaRP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a:txBody>
                    <a:bodyPr/>
                    <a:lstStyle/>
                    <a:p>
                      <a:pPr marL="0" marR="0" indent="0" algn="ctr" rtl="0" eaLnBrk="1" fontAlgn="auto" latinLnBrk="0" hangingPunct="1">
                        <a:spcBef>
                          <a:spcPts val="0"/>
                        </a:spcBef>
                        <a:spcAft>
                          <a:spcPts val="0"/>
                        </a:spcAft>
                      </a:pPr>
                      <a:endParaRPr lang="en-GB" sz="1500" b="0" i="0" u="none" strike="noStrike" dirty="0">
                        <a:effectLst/>
                        <a:latin typeface="Arial" panose="020B0604020202020204" pitchFamily="34" charset="0"/>
                      </a:endParaRP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a:txBody>
                    <a:bodyPr/>
                    <a:lstStyle/>
                    <a:p>
                      <a:pPr marL="0" algn="ctr" rtl="0" eaLnBrk="1" fontAlgn="t" latinLnBrk="0" hangingPunct="1">
                        <a:spcBef>
                          <a:spcPts val="0"/>
                        </a:spcBef>
                        <a:spcAft>
                          <a:spcPts val="0"/>
                        </a:spcAft>
                      </a:pPr>
                      <a:endParaRPr lang="fr-FR" sz="1500" b="0" i="0" u="none" strike="noStrike">
                        <a:effectLst/>
                        <a:latin typeface="Arial" panose="020B0604020202020204" pitchFamily="34" charset="0"/>
                      </a:endParaRP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a:txBody>
                    <a:bodyPr/>
                    <a:lstStyle/>
                    <a:p>
                      <a:pPr marL="0" algn="ctr" rtl="0" eaLnBrk="1" fontAlgn="t" latinLnBrk="0" hangingPunct="1">
                        <a:spcBef>
                          <a:spcPts val="0"/>
                        </a:spcBef>
                        <a:spcAft>
                          <a:spcPts val="0"/>
                        </a:spcAft>
                      </a:pPr>
                      <a:endParaRPr lang="en-GB" sz="1500" b="0" i="0" u="none" strike="noStrike">
                        <a:effectLst/>
                        <a:latin typeface="Arial" panose="020B0604020202020204" pitchFamily="34" charset="0"/>
                      </a:endParaRP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a:txBody>
                    <a:bodyPr/>
                    <a:lstStyle/>
                    <a:p>
                      <a:pPr marL="0" marR="0" indent="0" algn="ctr" rtl="0" eaLnBrk="1" fontAlgn="auto" latinLnBrk="0" hangingPunct="1">
                        <a:spcBef>
                          <a:spcPts val="0"/>
                        </a:spcBef>
                        <a:spcAft>
                          <a:spcPts val="0"/>
                        </a:spcAft>
                      </a:pPr>
                      <a:endParaRPr lang="en-GB" sz="1500" b="0" i="0" u="none" strike="noStrike">
                        <a:effectLst/>
                        <a:latin typeface="Arial" panose="020B0604020202020204" pitchFamily="34" charset="0"/>
                      </a:endParaRP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a:txBody>
                    <a:bodyPr/>
                    <a:lstStyle/>
                    <a:p>
                      <a:pPr marL="0" marR="0" indent="0" algn="ctr" rtl="0" eaLnBrk="1" fontAlgn="auto" latinLnBrk="0" hangingPunct="1">
                        <a:spcBef>
                          <a:spcPts val="0"/>
                        </a:spcBef>
                        <a:spcAft>
                          <a:spcPts val="0"/>
                        </a:spcAft>
                      </a:pPr>
                      <a:endParaRPr lang="fr-FR" sz="1500" b="0" i="0" u="none" strike="noStrike" dirty="0">
                        <a:effectLst/>
                        <a:latin typeface="Arial" panose="020B0604020202020204" pitchFamily="34" charset="0"/>
                      </a:endParaRP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extLst>
                  <a:ext uri="{0D108BD9-81ED-4DB2-BD59-A6C34878D82A}">
                    <a16:rowId xmlns:a16="http://schemas.microsoft.com/office/drawing/2014/main" val="3056880710"/>
                  </a:ext>
                </a:extLst>
              </a:tr>
              <a:tr h="532257">
                <a:tc>
                  <a:txBody>
                    <a:bodyPr/>
                    <a:lstStyle/>
                    <a:p>
                      <a:pPr marL="0" algn="ctr" rtl="0" eaLnBrk="1" fontAlgn="t" latinLnBrk="0" hangingPunct="1">
                        <a:spcBef>
                          <a:spcPts val="0"/>
                        </a:spcBef>
                        <a:spcAft>
                          <a:spcPts val="0"/>
                        </a:spcAft>
                      </a:pPr>
                      <a:r>
                        <a:rPr lang="fr-FR" sz="1500" b="0" i="0" u="none" strike="noStrike" kern="1200">
                          <a:solidFill>
                            <a:srgbClr val="000000"/>
                          </a:solidFill>
                          <a:effectLst/>
                          <a:latin typeface="Montserrat Light"/>
                        </a:rPr>
                        <a:t>2021</a:t>
                      </a:r>
                      <a:endParaRPr lang="fr-FR" sz="1500" b="0" i="0" u="none" strike="noStrike">
                        <a:effectLst/>
                        <a:latin typeface="Arial" panose="020B0604020202020204" pitchFamily="34" charset="0"/>
                      </a:endParaRP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a:txBody>
                    <a:bodyPr/>
                    <a:lstStyle/>
                    <a:p>
                      <a:pPr marL="0" marR="0" indent="0" algn="ctr" rtl="0" eaLnBrk="1" fontAlgn="auto" latinLnBrk="0" hangingPunct="1">
                        <a:spcBef>
                          <a:spcPts val="0"/>
                        </a:spcBef>
                        <a:spcAft>
                          <a:spcPts val="0"/>
                        </a:spcAft>
                      </a:pPr>
                      <a:r>
                        <a:rPr lang="en-GB" sz="1500" b="0" i="0" u="none" strike="noStrike" kern="1200">
                          <a:solidFill>
                            <a:srgbClr val="000000"/>
                          </a:solidFill>
                          <a:effectLst/>
                          <a:latin typeface="Calibri Light" panose="020F0302020204030204" pitchFamily="34" charset="0"/>
                          <a:cs typeface="Calibri Light" panose="020F0302020204030204" pitchFamily="34" charset="0"/>
                        </a:rPr>
                        <a:t>17,90 M€</a:t>
                      </a:r>
                      <a:endParaRPr lang="en-GB" sz="1500" b="0" i="0" u="none" strike="noStrike">
                        <a:effectLst/>
                        <a:latin typeface="Arial" panose="020B0604020202020204" pitchFamily="34" charset="0"/>
                      </a:endParaRP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a:txBody>
                    <a:bodyPr/>
                    <a:lstStyle/>
                    <a:p>
                      <a:pPr marL="0" marR="0" indent="0" algn="ctr" rtl="0" eaLnBrk="1" fontAlgn="auto" latinLnBrk="0" hangingPunct="1">
                        <a:spcBef>
                          <a:spcPts val="0"/>
                        </a:spcBef>
                        <a:spcAft>
                          <a:spcPts val="0"/>
                        </a:spcAft>
                      </a:pPr>
                      <a:r>
                        <a:rPr lang="en-GB" sz="1500" b="0" i="0" u="none" strike="noStrike" kern="1200">
                          <a:solidFill>
                            <a:srgbClr val="000000"/>
                          </a:solidFill>
                          <a:effectLst/>
                          <a:latin typeface="Calibri Light" panose="020F0302020204030204" pitchFamily="34" charset="0"/>
                          <a:cs typeface="Calibri Light" panose="020F0302020204030204" pitchFamily="34" charset="0"/>
                        </a:rPr>
                        <a:t>4,19</a:t>
                      </a:r>
                      <a:r>
                        <a:rPr lang="en-GB" sz="1500" b="0" i="0" u="none" strike="noStrike" kern="1200" baseline="0">
                          <a:solidFill>
                            <a:srgbClr val="000000"/>
                          </a:solidFill>
                          <a:effectLst/>
                          <a:latin typeface="Calibri Light" panose="020F0302020204030204" pitchFamily="34" charset="0"/>
                          <a:cs typeface="Calibri Light" panose="020F0302020204030204" pitchFamily="34" charset="0"/>
                        </a:rPr>
                        <a:t> </a:t>
                      </a:r>
                      <a:r>
                        <a:rPr lang="en-GB" sz="1500" b="0" i="0" u="none" strike="noStrike" kern="1200">
                          <a:solidFill>
                            <a:srgbClr val="000000"/>
                          </a:solidFill>
                          <a:effectLst/>
                          <a:latin typeface="Calibri Light" panose="020F0302020204030204" pitchFamily="34" charset="0"/>
                          <a:cs typeface="Calibri Light" panose="020F0302020204030204" pitchFamily="34" charset="0"/>
                        </a:rPr>
                        <a:t>M€</a:t>
                      </a:r>
                      <a:endParaRPr lang="en-GB" sz="1500" b="0" i="0" u="none" strike="noStrike">
                        <a:effectLst/>
                        <a:latin typeface="Arial" panose="020B0604020202020204" pitchFamily="34" charset="0"/>
                      </a:endParaRP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a:txBody>
                    <a:bodyPr/>
                    <a:lstStyle/>
                    <a:p>
                      <a:pPr marL="0" algn="ctr" rtl="0" eaLnBrk="1" fontAlgn="t" latinLnBrk="0" hangingPunct="1">
                        <a:spcBef>
                          <a:spcPts val="0"/>
                        </a:spcBef>
                        <a:spcAft>
                          <a:spcPts val="0"/>
                        </a:spcAft>
                      </a:pPr>
                      <a:r>
                        <a:rPr lang="fr-FR" sz="1500" b="0" i="0" u="none" strike="noStrike" kern="1200" dirty="0">
                          <a:solidFill>
                            <a:srgbClr val="000000"/>
                          </a:solidFill>
                          <a:effectLst/>
                          <a:latin typeface="Calibri Light" panose="020F0302020204030204" pitchFamily="34" charset="0"/>
                          <a:cs typeface="Calibri Light" panose="020F0302020204030204" pitchFamily="34" charset="0"/>
                        </a:rPr>
                        <a:t>23,4</a:t>
                      </a:r>
                      <a:r>
                        <a:rPr lang="fr-FR" sz="1500" b="0" i="0" u="none" strike="noStrike" kern="1200" baseline="0" dirty="0">
                          <a:solidFill>
                            <a:srgbClr val="000000"/>
                          </a:solidFill>
                          <a:effectLst/>
                          <a:latin typeface="Calibri Light" panose="020F0302020204030204" pitchFamily="34" charset="0"/>
                          <a:cs typeface="Calibri Light" panose="020F0302020204030204" pitchFamily="34" charset="0"/>
                        </a:rPr>
                        <a:t> </a:t>
                      </a:r>
                      <a:r>
                        <a:rPr lang="fr-FR" sz="1500" b="0" i="0" u="none" strike="noStrike" kern="1200" dirty="0">
                          <a:solidFill>
                            <a:srgbClr val="000000"/>
                          </a:solidFill>
                          <a:effectLst/>
                          <a:latin typeface="Calibri Light" panose="020F0302020204030204" pitchFamily="34" charset="0"/>
                          <a:cs typeface="Calibri Light" panose="020F0302020204030204" pitchFamily="34" charset="0"/>
                        </a:rPr>
                        <a:t>%</a:t>
                      </a:r>
                      <a:endParaRPr lang="fr-FR" sz="1500" b="0" i="0" u="none" strike="noStrike" dirty="0">
                        <a:effectLst/>
                        <a:latin typeface="Arial" panose="020B0604020202020204" pitchFamily="34" charset="0"/>
                      </a:endParaRP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a:txBody>
                    <a:bodyPr/>
                    <a:lstStyle/>
                    <a:p>
                      <a:pPr marL="0" algn="ctr" rtl="0" eaLnBrk="1" fontAlgn="t" latinLnBrk="0" hangingPunct="1">
                        <a:spcBef>
                          <a:spcPts val="0"/>
                        </a:spcBef>
                        <a:spcAft>
                          <a:spcPts val="0"/>
                        </a:spcAft>
                      </a:pPr>
                      <a:r>
                        <a:rPr lang="en-GB" sz="1500" b="0" i="0" u="none" strike="noStrike" kern="1200" dirty="0">
                          <a:solidFill>
                            <a:srgbClr val="000000"/>
                          </a:solidFill>
                          <a:effectLst/>
                          <a:latin typeface="Calibri Light" panose="020F0302020204030204" pitchFamily="34" charset="0"/>
                          <a:cs typeface="Calibri Light" panose="020F0302020204030204" pitchFamily="34" charset="0"/>
                        </a:rPr>
                        <a:t>61</a:t>
                      </a:r>
                      <a:endParaRPr lang="en-GB" sz="1500" b="0" i="0" u="none" strike="noStrike" dirty="0">
                        <a:effectLst/>
                        <a:latin typeface="Arial" panose="020B0604020202020204" pitchFamily="34" charset="0"/>
                      </a:endParaRP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a:txBody>
                    <a:bodyPr/>
                    <a:lstStyle/>
                    <a:p>
                      <a:pPr marL="0" marR="0" indent="0" algn="ctr" rtl="0" eaLnBrk="1" fontAlgn="auto" latinLnBrk="0" hangingPunct="1">
                        <a:spcBef>
                          <a:spcPts val="0"/>
                        </a:spcBef>
                        <a:spcAft>
                          <a:spcPts val="0"/>
                        </a:spcAft>
                      </a:pPr>
                      <a:r>
                        <a:rPr lang="en-GB" sz="1500" b="0" i="0" u="none" strike="noStrike" kern="1200" dirty="0">
                          <a:solidFill>
                            <a:srgbClr val="000000"/>
                          </a:solidFill>
                          <a:effectLst/>
                          <a:latin typeface="Calibri Light" panose="020F0302020204030204" pitchFamily="34" charset="0"/>
                          <a:cs typeface="Calibri Light" panose="020F0302020204030204" pitchFamily="34" charset="0"/>
                        </a:rPr>
                        <a:t>17</a:t>
                      </a:r>
                      <a:endParaRPr lang="en-GB" sz="1500" b="0" i="0" u="none" strike="noStrike" dirty="0">
                        <a:effectLst/>
                        <a:latin typeface="Arial" panose="020B0604020202020204" pitchFamily="34" charset="0"/>
                      </a:endParaRP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a:txBody>
                    <a:bodyPr/>
                    <a:lstStyle/>
                    <a:p>
                      <a:pPr marL="0" algn="ctr" rtl="0" eaLnBrk="1" fontAlgn="t" latinLnBrk="0" hangingPunct="1">
                        <a:spcBef>
                          <a:spcPts val="0"/>
                        </a:spcBef>
                        <a:spcAft>
                          <a:spcPts val="0"/>
                        </a:spcAft>
                      </a:pPr>
                      <a:r>
                        <a:rPr lang="fr-FR" sz="1500" b="0" i="0" u="none" strike="noStrike" kern="1200">
                          <a:solidFill>
                            <a:srgbClr val="000000"/>
                          </a:solidFill>
                          <a:effectLst/>
                          <a:latin typeface="Calibri Light" panose="020F0302020204030204" pitchFamily="34" charset="0"/>
                          <a:cs typeface="Calibri Light" panose="020F0302020204030204" pitchFamily="34" charset="0"/>
                        </a:rPr>
                        <a:t>27.8 %</a:t>
                      </a:r>
                      <a:endParaRPr lang="fr-FR" sz="1500" b="0" i="0" u="none" strike="noStrike">
                        <a:effectLst/>
                        <a:latin typeface="Arial" panose="020B0604020202020204" pitchFamily="34" charset="0"/>
                      </a:endParaRP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extLst>
                  <a:ext uri="{0D108BD9-81ED-4DB2-BD59-A6C34878D82A}">
                    <a16:rowId xmlns:a16="http://schemas.microsoft.com/office/drawing/2014/main" val="4143560421"/>
                  </a:ext>
                </a:extLst>
              </a:tr>
              <a:tr h="532257">
                <a:tc>
                  <a:txBody>
                    <a:bodyPr/>
                    <a:lstStyle/>
                    <a:p>
                      <a:pPr marL="0" algn="ctr" rtl="0" eaLnBrk="1" fontAlgn="t" latinLnBrk="0" hangingPunct="1">
                        <a:spcBef>
                          <a:spcPts val="0"/>
                        </a:spcBef>
                        <a:spcAft>
                          <a:spcPts val="0"/>
                        </a:spcAft>
                      </a:pPr>
                      <a:r>
                        <a:rPr lang="en-GB" sz="1500" b="1" i="0" u="none" strike="noStrike" kern="1200" dirty="0">
                          <a:solidFill>
                            <a:schemeClr val="tx1"/>
                          </a:solidFill>
                          <a:effectLst/>
                          <a:latin typeface="Calibri" panose="020F0502020204030204" pitchFamily="34" charset="0"/>
                        </a:rPr>
                        <a:t>2023</a:t>
                      </a:r>
                      <a:endParaRPr lang="en-GB" sz="1500" b="1" i="0" u="none" strike="noStrike" dirty="0">
                        <a:solidFill>
                          <a:schemeClr val="tx1"/>
                        </a:solidFill>
                        <a:effectLst/>
                        <a:latin typeface="Arial" panose="020B0604020202020204" pitchFamily="34" charset="0"/>
                      </a:endParaRP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a:txBody>
                    <a:bodyPr/>
                    <a:lstStyle/>
                    <a:p>
                      <a:pPr marL="0" algn="ctr" rtl="0" eaLnBrk="1" fontAlgn="t" latinLnBrk="0" hangingPunct="1">
                        <a:spcBef>
                          <a:spcPts val="0"/>
                        </a:spcBef>
                        <a:spcAft>
                          <a:spcPts val="0"/>
                        </a:spcAft>
                      </a:pPr>
                      <a:r>
                        <a:rPr lang="en-GB" sz="1500" b="1" i="0" u="none" strike="noStrike" kern="1200" dirty="0">
                          <a:solidFill>
                            <a:schemeClr val="tx1"/>
                          </a:solidFill>
                          <a:effectLst/>
                          <a:latin typeface="Calibri Light" panose="020F0302020204030204" pitchFamily="34" charset="0"/>
                          <a:cs typeface="Calibri Light" panose="020F0302020204030204" pitchFamily="34" charset="0"/>
                        </a:rPr>
                        <a:t>20 M€</a:t>
                      </a:r>
                      <a:endParaRPr lang="en-GB" sz="1500" b="1" i="0" u="none" strike="noStrike" dirty="0">
                        <a:solidFill>
                          <a:schemeClr val="tx1"/>
                        </a:solidFill>
                        <a:effectLst/>
                        <a:latin typeface="Arial" panose="020B0604020202020204" pitchFamily="34" charset="0"/>
                      </a:endParaRP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a:txBody>
                    <a:bodyPr/>
                    <a:lstStyle/>
                    <a:p>
                      <a:pPr marL="0" algn="ctr" rtl="0" eaLnBrk="1" fontAlgn="t" latinLnBrk="0" hangingPunct="1">
                        <a:spcBef>
                          <a:spcPts val="0"/>
                        </a:spcBef>
                        <a:spcAft>
                          <a:spcPts val="0"/>
                        </a:spcAft>
                      </a:pPr>
                      <a:r>
                        <a:rPr lang="en-GB" sz="1500" b="1" i="0" u="none" strike="noStrike" kern="1200" dirty="0">
                          <a:solidFill>
                            <a:schemeClr val="tx1"/>
                          </a:solidFill>
                          <a:effectLst/>
                          <a:latin typeface="Calibri Light" panose="020F0302020204030204" pitchFamily="34" charset="0"/>
                          <a:cs typeface="Calibri Light" panose="020F0302020204030204" pitchFamily="34" charset="0"/>
                        </a:rPr>
                        <a:t>4,91 M€</a:t>
                      </a:r>
                      <a:endParaRPr lang="en-GB" sz="1500" b="1" i="0" u="none" strike="noStrike" dirty="0">
                        <a:solidFill>
                          <a:schemeClr val="tx1"/>
                        </a:solidFill>
                        <a:effectLst/>
                        <a:latin typeface="Arial" panose="020B0604020202020204" pitchFamily="34" charset="0"/>
                      </a:endParaRP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a:txBody>
                    <a:bodyPr/>
                    <a:lstStyle/>
                    <a:p>
                      <a:pPr marL="0" algn="ctr" rtl="0" eaLnBrk="1" fontAlgn="t" latinLnBrk="0" hangingPunct="1">
                        <a:spcBef>
                          <a:spcPts val="0"/>
                        </a:spcBef>
                        <a:spcAft>
                          <a:spcPts val="0"/>
                        </a:spcAft>
                      </a:pPr>
                      <a:r>
                        <a:rPr lang="en-GB" sz="1500" b="1" i="0" u="none" strike="noStrike" kern="1200" dirty="0">
                          <a:solidFill>
                            <a:schemeClr val="tx1"/>
                          </a:solidFill>
                          <a:effectLst/>
                          <a:latin typeface="Calibri Light" panose="020F0302020204030204" pitchFamily="34" charset="0"/>
                          <a:cs typeface="Calibri Light" panose="020F0302020204030204" pitchFamily="34" charset="0"/>
                        </a:rPr>
                        <a:t>25 %</a:t>
                      </a:r>
                      <a:endParaRPr lang="en-GB" sz="1500" b="1" i="0" u="none" strike="noStrike" dirty="0">
                        <a:solidFill>
                          <a:schemeClr val="tx1"/>
                        </a:solidFill>
                        <a:effectLst/>
                        <a:latin typeface="Arial" panose="020B0604020202020204" pitchFamily="34" charset="0"/>
                      </a:endParaRP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a:txBody>
                    <a:bodyPr/>
                    <a:lstStyle/>
                    <a:p>
                      <a:pPr marL="0" algn="ctr" rtl="0" eaLnBrk="1" fontAlgn="t" latinLnBrk="0" hangingPunct="1">
                        <a:spcBef>
                          <a:spcPts val="0"/>
                        </a:spcBef>
                        <a:spcAft>
                          <a:spcPts val="0"/>
                        </a:spcAft>
                      </a:pPr>
                      <a:r>
                        <a:rPr lang="en-GB" sz="1500" b="1" i="0" u="none" strike="noStrike" kern="1200" dirty="0">
                          <a:solidFill>
                            <a:schemeClr val="tx1"/>
                          </a:solidFill>
                          <a:effectLst/>
                          <a:latin typeface="Calibri Light" panose="020F0302020204030204" pitchFamily="34" charset="0"/>
                          <a:cs typeface="Calibri Light" panose="020F0302020204030204" pitchFamily="34" charset="0"/>
                        </a:rPr>
                        <a:t>67</a:t>
                      </a:r>
                      <a:endParaRPr lang="en-GB" sz="1500" b="1" i="0" u="none" strike="noStrike" dirty="0">
                        <a:solidFill>
                          <a:schemeClr val="tx1"/>
                        </a:solidFill>
                        <a:effectLst/>
                        <a:latin typeface="Arial" panose="020B0604020202020204" pitchFamily="34" charset="0"/>
                      </a:endParaRP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a:txBody>
                    <a:bodyPr/>
                    <a:lstStyle/>
                    <a:p>
                      <a:pPr marL="0" marR="0" indent="0" algn="ctr" rtl="0" eaLnBrk="1" fontAlgn="auto" latinLnBrk="0" hangingPunct="1">
                        <a:spcBef>
                          <a:spcPts val="0"/>
                        </a:spcBef>
                        <a:spcAft>
                          <a:spcPts val="0"/>
                        </a:spcAft>
                      </a:pPr>
                      <a:r>
                        <a:rPr lang="en-GB" sz="1500" b="1" i="0" u="none" strike="noStrike" kern="1200" dirty="0">
                          <a:solidFill>
                            <a:schemeClr val="tx1"/>
                          </a:solidFill>
                          <a:effectLst/>
                          <a:latin typeface="Calibri Light" panose="020F0302020204030204" pitchFamily="34" charset="0"/>
                          <a:cs typeface="Calibri Light" panose="020F0302020204030204" pitchFamily="34" charset="0"/>
                        </a:rPr>
                        <a:t>17</a:t>
                      </a:r>
                      <a:endParaRPr lang="en-GB" sz="1500" b="1" i="0" u="none" strike="noStrike" dirty="0">
                        <a:solidFill>
                          <a:schemeClr val="tx1"/>
                        </a:solidFill>
                        <a:effectLst/>
                        <a:latin typeface="Arial" panose="020B0604020202020204" pitchFamily="34" charset="0"/>
                      </a:endParaRP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a:txBody>
                    <a:bodyPr/>
                    <a:lstStyle/>
                    <a:p>
                      <a:pPr marL="0" algn="ctr" rtl="0" eaLnBrk="1" fontAlgn="t" latinLnBrk="0" hangingPunct="1">
                        <a:spcBef>
                          <a:spcPts val="0"/>
                        </a:spcBef>
                        <a:spcAft>
                          <a:spcPts val="0"/>
                        </a:spcAft>
                      </a:pPr>
                      <a:r>
                        <a:rPr lang="en-GB" sz="1500" b="1" i="0" u="none" strike="noStrike" kern="1200" dirty="0">
                          <a:solidFill>
                            <a:schemeClr val="tx1"/>
                          </a:solidFill>
                          <a:effectLst/>
                          <a:latin typeface="Calibri Light" panose="020F0302020204030204" pitchFamily="34" charset="0"/>
                          <a:cs typeface="Calibri Light" panose="020F0302020204030204" pitchFamily="34" charset="0"/>
                        </a:rPr>
                        <a:t>25,37%</a:t>
                      </a:r>
                      <a:endParaRPr lang="en-GB" sz="1500" b="1" i="0" u="none" strike="noStrike" dirty="0">
                        <a:solidFill>
                          <a:schemeClr val="tx1"/>
                        </a:solidFill>
                        <a:effectLst/>
                        <a:latin typeface="Arial" panose="020B0604020202020204" pitchFamily="34" charset="0"/>
                      </a:endParaRP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extLst>
                  <a:ext uri="{0D108BD9-81ED-4DB2-BD59-A6C34878D82A}">
                    <a16:rowId xmlns:a16="http://schemas.microsoft.com/office/drawing/2014/main" val="4163722080"/>
                  </a:ext>
                </a:extLst>
              </a:tr>
            </a:tbl>
          </a:graphicData>
        </a:graphic>
      </p:graphicFrame>
      <p:sp>
        <p:nvSpPr>
          <p:cNvPr id="8" name="Rectangle 7">
            <a:extLst>
              <a:ext uri="{FF2B5EF4-FFF2-40B4-BE49-F238E27FC236}">
                <a16:creationId xmlns:a16="http://schemas.microsoft.com/office/drawing/2014/main" id="{008D25BF-30F8-42DB-98C6-295DF8E815EE}"/>
              </a:ext>
            </a:extLst>
          </p:cNvPr>
          <p:cNvSpPr/>
          <p:nvPr/>
        </p:nvSpPr>
        <p:spPr>
          <a:xfrm>
            <a:off x="381000" y="4523710"/>
            <a:ext cx="6096000" cy="1200329"/>
          </a:xfrm>
          <a:prstGeom prst="rect">
            <a:avLst/>
          </a:prstGeom>
        </p:spPr>
        <p:txBody>
          <a:bodyPr>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fr-FR" dirty="0">
                <a:solidFill>
                  <a:srgbClr val="000000"/>
                </a:solidFill>
              </a:rPr>
              <a:t>Coût moyen d’un projet par instrument en 2021 :</a:t>
            </a:r>
          </a:p>
          <a:p>
            <a:pPr marL="742950" lvl="1" indent="-285750">
              <a:buFont typeface="Arial" panose="020B0604020202020204" pitchFamily="34" charset="0"/>
              <a:buChar char="•"/>
            </a:pPr>
            <a:r>
              <a:rPr lang="fr-FR" dirty="0">
                <a:solidFill>
                  <a:srgbClr val="000000"/>
                </a:solidFill>
              </a:rPr>
              <a:t>JCJC : </a:t>
            </a:r>
            <a:r>
              <a:rPr lang="fr-FR" b="1" dirty="0">
                <a:solidFill>
                  <a:srgbClr val="0070C0"/>
                </a:solidFill>
              </a:rPr>
              <a:t>221</a:t>
            </a:r>
            <a:r>
              <a:rPr lang="fr-FR" dirty="0">
                <a:solidFill>
                  <a:srgbClr val="000000"/>
                </a:solidFill>
              </a:rPr>
              <a:t> </a:t>
            </a:r>
            <a:r>
              <a:rPr lang="fr-FR" b="1" dirty="0">
                <a:solidFill>
                  <a:srgbClr val="0070C0"/>
                </a:solidFill>
              </a:rPr>
              <a:t>k€</a:t>
            </a:r>
            <a:r>
              <a:rPr lang="fr-FR" dirty="0">
                <a:solidFill>
                  <a:srgbClr val="000000"/>
                </a:solidFill>
              </a:rPr>
              <a:t> </a:t>
            </a:r>
          </a:p>
          <a:p>
            <a:pPr marL="742950" lvl="1" indent="-285750">
              <a:buFont typeface="Arial" panose="020B0604020202020204" pitchFamily="34" charset="0"/>
              <a:buChar char="•"/>
            </a:pPr>
            <a:r>
              <a:rPr lang="fr-FR" dirty="0">
                <a:solidFill>
                  <a:srgbClr val="000000"/>
                </a:solidFill>
              </a:rPr>
              <a:t>PRC  : </a:t>
            </a:r>
            <a:r>
              <a:rPr lang="fr-FR" b="1" dirty="0">
                <a:solidFill>
                  <a:srgbClr val="0070C0"/>
                </a:solidFill>
              </a:rPr>
              <a:t>387</a:t>
            </a:r>
            <a:r>
              <a:rPr lang="fr-FR" dirty="0">
                <a:solidFill>
                  <a:srgbClr val="000000"/>
                </a:solidFill>
              </a:rPr>
              <a:t> </a:t>
            </a:r>
            <a:r>
              <a:rPr lang="fr-FR" b="1" dirty="0">
                <a:solidFill>
                  <a:srgbClr val="0070C0"/>
                </a:solidFill>
              </a:rPr>
              <a:t>k€</a:t>
            </a:r>
            <a:r>
              <a:rPr lang="fr-FR" dirty="0">
                <a:solidFill>
                  <a:srgbClr val="000000"/>
                </a:solidFill>
              </a:rPr>
              <a:t> </a:t>
            </a:r>
          </a:p>
          <a:p>
            <a:pPr lvl="1"/>
            <a:endParaRPr lang="fr-FR" b="1" dirty="0">
              <a:solidFill>
                <a:srgbClr val="0070C0"/>
              </a:solidFill>
              <a:latin typeface="Montserrat Light"/>
            </a:endParaRPr>
          </a:p>
        </p:txBody>
      </p:sp>
      <p:sp>
        <p:nvSpPr>
          <p:cNvPr id="9" name="Bulle narrative : rectangle à coins arrondis 8">
            <a:extLst>
              <a:ext uri="{FF2B5EF4-FFF2-40B4-BE49-F238E27FC236}">
                <a16:creationId xmlns:a16="http://schemas.microsoft.com/office/drawing/2014/main" id="{29DAB742-2B40-472B-B78D-B572A60121BE}"/>
              </a:ext>
            </a:extLst>
          </p:cNvPr>
          <p:cNvSpPr/>
          <p:nvPr/>
        </p:nvSpPr>
        <p:spPr>
          <a:xfrm>
            <a:off x="6703576" y="4413448"/>
            <a:ext cx="1381125" cy="805500"/>
          </a:xfrm>
          <a:prstGeom prst="wedgeRoundRectCallout">
            <a:avLst>
              <a:gd name="adj1" fmla="val -22902"/>
              <a:gd name="adj2" fmla="val -88859"/>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fr-FR" sz="1400" b="1" dirty="0"/>
              <a:t>Dont 10 JCJC et 7 PRC</a:t>
            </a:r>
          </a:p>
        </p:txBody>
      </p:sp>
      <p:graphicFrame>
        <p:nvGraphicFramePr>
          <p:cNvPr id="3" name="Tableau 2">
            <a:extLst>
              <a:ext uri="{FF2B5EF4-FFF2-40B4-BE49-F238E27FC236}">
                <a16:creationId xmlns:a16="http://schemas.microsoft.com/office/drawing/2014/main" id="{7A0900D3-6E2A-5ADF-0517-58B231A7F142}"/>
              </a:ext>
            </a:extLst>
          </p:cNvPr>
          <p:cNvGraphicFramePr>
            <a:graphicFrameLocks noGrp="1"/>
          </p:cNvGraphicFramePr>
          <p:nvPr>
            <p:extLst>
              <p:ext uri="{D42A27DB-BD31-4B8C-83A1-F6EECF244321}">
                <p14:modId xmlns:p14="http://schemas.microsoft.com/office/powerpoint/2010/main" val="2631583016"/>
              </p:ext>
            </p:extLst>
          </p:nvPr>
        </p:nvGraphicFramePr>
        <p:xfrm>
          <a:off x="381000" y="2740153"/>
          <a:ext cx="8013669" cy="1064514"/>
        </p:xfrm>
        <a:graphic>
          <a:graphicData uri="http://schemas.openxmlformats.org/drawingml/2006/table">
            <a:tbl>
              <a:tblPr firstRow="1" bandRow="1"/>
              <a:tblGrid>
                <a:gridCol w="633608">
                  <a:extLst>
                    <a:ext uri="{9D8B030D-6E8A-4147-A177-3AD203B41FA5}">
                      <a16:colId xmlns:a16="http://schemas.microsoft.com/office/drawing/2014/main" val="2056821679"/>
                    </a:ext>
                  </a:extLst>
                </a:gridCol>
                <a:gridCol w="1565754">
                  <a:extLst>
                    <a:ext uri="{9D8B030D-6E8A-4147-A177-3AD203B41FA5}">
                      <a16:colId xmlns:a16="http://schemas.microsoft.com/office/drawing/2014/main" val="3273025223"/>
                    </a:ext>
                  </a:extLst>
                </a:gridCol>
                <a:gridCol w="1327759">
                  <a:extLst>
                    <a:ext uri="{9D8B030D-6E8A-4147-A177-3AD203B41FA5}">
                      <a16:colId xmlns:a16="http://schemas.microsoft.com/office/drawing/2014/main" val="272662692"/>
                    </a:ext>
                  </a:extLst>
                </a:gridCol>
                <a:gridCol w="814191">
                  <a:extLst>
                    <a:ext uri="{9D8B030D-6E8A-4147-A177-3AD203B41FA5}">
                      <a16:colId xmlns:a16="http://schemas.microsoft.com/office/drawing/2014/main" val="4111555229"/>
                    </a:ext>
                  </a:extLst>
                </a:gridCol>
                <a:gridCol w="1465546">
                  <a:extLst>
                    <a:ext uri="{9D8B030D-6E8A-4147-A177-3AD203B41FA5}">
                      <a16:colId xmlns:a16="http://schemas.microsoft.com/office/drawing/2014/main" val="2816013656"/>
                    </a:ext>
                  </a:extLst>
                </a:gridCol>
                <a:gridCol w="1327758">
                  <a:extLst>
                    <a:ext uri="{9D8B030D-6E8A-4147-A177-3AD203B41FA5}">
                      <a16:colId xmlns:a16="http://schemas.microsoft.com/office/drawing/2014/main" val="1950999501"/>
                    </a:ext>
                  </a:extLst>
                </a:gridCol>
                <a:gridCol w="879053">
                  <a:extLst>
                    <a:ext uri="{9D8B030D-6E8A-4147-A177-3AD203B41FA5}">
                      <a16:colId xmlns:a16="http://schemas.microsoft.com/office/drawing/2014/main" val="1685565616"/>
                    </a:ext>
                  </a:extLst>
                </a:gridCol>
              </a:tblGrid>
              <a:tr h="532257">
                <a:tc>
                  <a:txBody>
                    <a:bodyPr/>
                    <a:lstStyle/>
                    <a:p>
                      <a:pPr marL="0" algn="ctr" rtl="0" eaLnBrk="1" fontAlgn="t" latinLnBrk="0" hangingPunct="1">
                        <a:spcBef>
                          <a:spcPts val="0"/>
                        </a:spcBef>
                        <a:spcAft>
                          <a:spcPts val="0"/>
                        </a:spcAft>
                      </a:pPr>
                      <a:r>
                        <a:rPr lang="fr-FR" sz="1500" b="0" i="0" u="none" strike="noStrike" kern="1200" dirty="0">
                          <a:solidFill>
                            <a:srgbClr val="000000"/>
                          </a:solidFill>
                          <a:effectLst/>
                          <a:latin typeface="Montserrat Light"/>
                        </a:rPr>
                        <a:t>2021</a:t>
                      </a:r>
                      <a:endParaRPr lang="fr-FR" sz="1500" b="0" i="0" u="none" strike="noStrike" dirty="0">
                        <a:effectLst/>
                        <a:latin typeface="Arial" panose="020B0604020202020204" pitchFamily="34" charset="0"/>
                      </a:endParaRP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a:txBody>
                    <a:bodyPr/>
                    <a:lstStyle/>
                    <a:p>
                      <a:pPr marL="0" marR="0" indent="0" algn="ctr" rtl="0" eaLnBrk="1" fontAlgn="auto" latinLnBrk="0" hangingPunct="1">
                        <a:spcBef>
                          <a:spcPts val="0"/>
                        </a:spcBef>
                        <a:spcAft>
                          <a:spcPts val="0"/>
                        </a:spcAft>
                      </a:pPr>
                      <a:r>
                        <a:rPr lang="en-GB" sz="1500" b="0" i="0" u="none" strike="noStrike" kern="1200" dirty="0">
                          <a:solidFill>
                            <a:srgbClr val="000000"/>
                          </a:solidFill>
                          <a:effectLst/>
                          <a:latin typeface="Montserrat Light"/>
                          <a:ea typeface="+mn-ea"/>
                          <a:cs typeface="+mn-cs"/>
                        </a:rPr>
                        <a:t>17,90 M€</a:t>
                      </a: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a:txBody>
                    <a:bodyPr/>
                    <a:lstStyle/>
                    <a:p>
                      <a:pPr marL="0" marR="0" indent="0" algn="ctr" rtl="0" eaLnBrk="1" fontAlgn="auto" latinLnBrk="0" hangingPunct="1">
                        <a:spcBef>
                          <a:spcPts val="0"/>
                        </a:spcBef>
                        <a:spcAft>
                          <a:spcPts val="0"/>
                        </a:spcAft>
                      </a:pPr>
                      <a:r>
                        <a:rPr lang="en-GB" sz="1500" b="0" i="0" u="none" strike="noStrike" kern="1200" dirty="0">
                          <a:solidFill>
                            <a:srgbClr val="000000"/>
                          </a:solidFill>
                          <a:effectLst/>
                          <a:latin typeface="Montserrat Light"/>
                          <a:ea typeface="+mn-ea"/>
                          <a:cs typeface="+mn-cs"/>
                        </a:rPr>
                        <a:t>4,19 M€</a:t>
                      </a: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a:txBody>
                    <a:bodyPr/>
                    <a:lstStyle/>
                    <a:p>
                      <a:pPr marL="0" algn="ctr" rtl="0" eaLnBrk="1" fontAlgn="t" latinLnBrk="0" hangingPunct="1">
                        <a:spcBef>
                          <a:spcPts val="0"/>
                        </a:spcBef>
                        <a:spcAft>
                          <a:spcPts val="0"/>
                        </a:spcAft>
                      </a:pPr>
                      <a:r>
                        <a:rPr lang="fr-FR" sz="1500" b="0" i="0" u="none" strike="noStrike" kern="1200">
                          <a:solidFill>
                            <a:srgbClr val="000000"/>
                          </a:solidFill>
                          <a:effectLst/>
                          <a:latin typeface="Montserrat Light"/>
                          <a:ea typeface="+mn-ea"/>
                          <a:cs typeface="+mn-cs"/>
                        </a:rPr>
                        <a:t>23,4 %</a:t>
                      </a: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a:txBody>
                    <a:bodyPr/>
                    <a:lstStyle/>
                    <a:p>
                      <a:pPr marL="0" algn="ctr" rtl="0" eaLnBrk="1" fontAlgn="t" latinLnBrk="0" hangingPunct="1">
                        <a:spcBef>
                          <a:spcPts val="0"/>
                        </a:spcBef>
                        <a:spcAft>
                          <a:spcPts val="0"/>
                        </a:spcAft>
                      </a:pPr>
                      <a:r>
                        <a:rPr lang="en-GB" sz="1500" b="0" i="0" u="none" strike="noStrike" kern="1200">
                          <a:solidFill>
                            <a:srgbClr val="000000"/>
                          </a:solidFill>
                          <a:effectLst/>
                          <a:latin typeface="Montserrat Light"/>
                          <a:ea typeface="+mn-ea"/>
                          <a:cs typeface="+mn-cs"/>
                        </a:rPr>
                        <a:t>61</a:t>
                      </a: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a:txBody>
                    <a:bodyPr/>
                    <a:lstStyle/>
                    <a:p>
                      <a:pPr marL="0" marR="0" indent="0" algn="ctr" rtl="0" eaLnBrk="1" fontAlgn="auto" latinLnBrk="0" hangingPunct="1">
                        <a:spcBef>
                          <a:spcPts val="0"/>
                        </a:spcBef>
                        <a:spcAft>
                          <a:spcPts val="0"/>
                        </a:spcAft>
                      </a:pPr>
                      <a:r>
                        <a:rPr lang="en-GB" sz="1500" b="0" i="0" u="none" strike="noStrike" kern="1200">
                          <a:solidFill>
                            <a:srgbClr val="000000"/>
                          </a:solidFill>
                          <a:effectLst/>
                          <a:latin typeface="Montserrat Light"/>
                          <a:ea typeface="+mn-ea"/>
                          <a:cs typeface="+mn-cs"/>
                        </a:rPr>
                        <a:t>17</a:t>
                      </a: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a:txBody>
                    <a:bodyPr/>
                    <a:lstStyle/>
                    <a:p>
                      <a:pPr marL="0" algn="ctr" rtl="0" eaLnBrk="1" fontAlgn="t" latinLnBrk="0" hangingPunct="1">
                        <a:spcBef>
                          <a:spcPts val="0"/>
                        </a:spcBef>
                        <a:spcAft>
                          <a:spcPts val="0"/>
                        </a:spcAft>
                      </a:pPr>
                      <a:r>
                        <a:rPr lang="fr-FR" sz="1500" b="0" i="0" u="none" strike="noStrike" kern="1200">
                          <a:solidFill>
                            <a:srgbClr val="000000"/>
                          </a:solidFill>
                          <a:effectLst/>
                          <a:latin typeface="Montserrat Light"/>
                          <a:ea typeface="+mn-ea"/>
                          <a:cs typeface="+mn-cs"/>
                        </a:rPr>
                        <a:t>27.8 %</a:t>
                      </a: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extLst>
                  <a:ext uri="{0D108BD9-81ED-4DB2-BD59-A6C34878D82A}">
                    <a16:rowId xmlns:a16="http://schemas.microsoft.com/office/drawing/2014/main" val="1917201313"/>
                  </a:ext>
                </a:extLst>
              </a:tr>
              <a:tr h="532257">
                <a:tc>
                  <a:txBody>
                    <a:bodyPr/>
                    <a:lstStyle/>
                    <a:p>
                      <a:pPr marL="0" algn="ctr" rtl="0" eaLnBrk="1" fontAlgn="t" latinLnBrk="0" hangingPunct="1">
                        <a:spcBef>
                          <a:spcPts val="0"/>
                        </a:spcBef>
                        <a:spcAft>
                          <a:spcPts val="0"/>
                        </a:spcAft>
                      </a:pPr>
                      <a:r>
                        <a:rPr lang="en-GB" sz="1500" b="0" i="0" u="none" strike="noStrike" kern="1200" dirty="0">
                          <a:solidFill>
                            <a:schemeClr val="tx1"/>
                          </a:solidFill>
                          <a:effectLst/>
                          <a:latin typeface="Montserrat Light" panose="00000400000000000000" pitchFamily="2" charset="0"/>
                        </a:rPr>
                        <a:t>2022</a:t>
                      </a:r>
                      <a:endParaRPr lang="en-GB" sz="1500" b="1" i="0" u="none" strike="noStrike" dirty="0">
                        <a:solidFill>
                          <a:schemeClr val="tx1"/>
                        </a:solidFill>
                        <a:effectLst/>
                        <a:latin typeface="Arial" panose="020B0604020202020204" pitchFamily="34" charset="0"/>
                      </a:endParaRP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a:txBody>
                    <a:bodyPr/>
                    <a:lstStyle/>
                    <a:p>
                      <a:pPr marL="0" algn="ctr" rtl="0" eaLnBrk="1" fontAlgn="t" latinLnBrk="0" hangingPunct="1">
                        <a:spcBef>
                          <a:spcPts val="0"/>
                        </a:spcBef>
                        <a:spcAft>
                          <a:spcPts val="0"/>
                        </a:spcAft>
                      </a:pPr>
                      <a:r>
                        <a:rPr lang="en-GB" sz="1500" b="0" i="0" u="none" strike="noStrike" kern="1200" dirty="0">
                          <a:solidFill>
                            <a:srgbClr val="000000"/>
                          </a:solidFill>
                          <a:effectLst/>
                          <a:latin typeface="Montserrat Light"/>
                          <a:ea typeface="+mn-ea"/>
                          <a:cs typeface="+mn-cs"/>
                        </a:rPr>
                        <a:t>20,93 M€</a:t>
                      </a: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a:txBody>
                    <a:bodyPr/>
                    <a:lstStyle/>
                    <a:p>
                      <a:pPr marL="0" algn="ctr" rtl="0" eaLnBrk="1" fontAlgn="t" latinLnBrk="0" hangingPunct="1">
                        <a:spcBef>
                          <a:spcPts val="0"/>
                        </a:spcBef>
                        <a:spcAft>
                          <a:spcPts val="0"/>
                        </a:spcAft>
                      </a:pPr>
                      <a:r>
                        <a:rPr lang="en-GB" sz="1500" b="0" i="0" u="none" strike="noStrike" kern="1200" dirty="0">
                          <a:solidFill>
                            <a:srgbClr val="000000"/>
                          </a:solidFill>
                          <a:effectLst/>
                          <a:latin typeface="Montserrat Light"/>
                          <a:ea typeface="+mn-ea"/>
                          <a:cs typeface="+mn-cs"/>
                        </a:rPr>
                        <a:t>5,48</a:t>
                      </a: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a:txBody>
                    <a:bodyPr/>
                    <a:lstStyle/>
                    <a:p>
                      <a:pPr marL="0" algn="ctr" rtl="0" eaLnBrk="1" fontAlgn="t" latinLnBrk="0" hangingPunct="1">
                        <a:spcBef>
                          <a:spcPts val="0"/>
                        </a:spcBef>
                        <a:spcAft>
                          <a:spcPts val="0"/>
                        </a:spcAft>
                      </a:pPr>
                      <a:r>
                        <a:rPr lang="en-GB" sz="1500" b="0" i="0" u="none" strike="noStrike" kern="1200" dirty="0">
                          <a:solidFill>
                            <a:srgbClr val="000000"/>
                          </a:solidFill>
                          <a:effectLst/>
                          <a:latin typeface="Montserrat Light"/>
                          <a:ea typeface="+mn-ea"/>
                          <a:cs typeface="+mn-cs"/>
                        </a:rPr>
                        <a:t>26,2%</a:t>
                      </a: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a:txBody>
                    <a:bodyPr/>
                    <a:lstStyle/>
                    <a:p>
                      <a:pPr marL="0" algn="ctr" rtl="0" eaLnBrk="1" fontAlgn="t" latinLnBrk="0" hangingPunct="1">
                        <a:spcBef>
                          <a:spcPts val="0"/>
                        </a:spcBef>
                        <a:spcAft>
                          <a:spcPts val="0"/>
                        </a:spcAft>
                      </a:pPr>
                      <a:r>
                        <a:rPr lang="en-GB" sz="1500" b="0" i="0" u="none" strike="noStrike" kern="1200" dirty="0">
                          <a:solidFill>
                            <a:srgbClr val="000000"/>
                          </a:solidFill>
                          <a:effectLst/>
                          <a:latin typeface="Montserrat Light"/>
                          <a:ea typeface="+mn-ea"/>
                          <a:cs typeface="+mn-cs"/>
                        </a:rPr>
                        <a:t>68</a:t>
                      </a: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a:txBody>
                    <a:bodyPr/>
                    <a:lstStyle/>
                    <a:p>
                      <a:pPr marL="0" marR="0" indent="0" algn="ctr" rtl="0" eaLnBrk="1" fontAlgn="auto" latinLnBrk="0" hangingPunct="1">
                        <a:spcBef>
                          <a:spcPts val="0"/>
                        </a:spcBef>
                        <a:spcAft>
                          <a:spcPts val="0"/>
                        </a:spcAft>
                      </a:pPr>
                      <a:r>
                        <a:rPr lang="en-GB" sz="1500" b="0" i="0" u="none" strike="noStrike" kern="1200" dirty="0">
                          <a:solidFill>
                            <a:srgbClr val="000000"/>
                          </a:solidFill>
                          <a:effectLst/>
                          <a:latin typeface="Montserrat Light"/>
                          <a:ea typeface="+mn-ea"/>
                          <a:cs typeface="+mn-cs"/>
                        </a:rPr>
                        <a:t>18</a:t>
                      </a: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tc>
                  <a:txBody>
                    <a:bodyPr/>
                    <a:lstStyle/>
                    <a:p>
                      <a:pPr marL="0" algn="ctr" rtl="0" eaLnBrk="1" fontAlgn="t" latinLnBrk="0" hangingPunct="1">
                        <a:spcBef>
                          <a:spcPts val="0"/>
                        </a:spcBef>
                        <a:spcAft>
                          <a:spcPts val="0"/>
                        </a:spcAft>
                      </a:pPr>
                      <a:r>
                        <a:rPr lang="en-GB" sz="1500" b="0" i="0" u="none" strike="noStrike" kern="1200" dirty="0">
                          <a:solidFill>
                            <a:srgbClr val="000000"/>
                          </a:solidFill>
                          <a:effectLst/>
                          <a:latin typeface="Montserrat Light"/>
                          <a:ea typeface="+mn-ea"/>
                          <a:cs typeface="+mn-cs"/>
                        </a:rPr>
                        <a:t>26,8%</a:t>
                      </a:r>
                    </a:p>
                  </a:txBody>
                  <a:tcPr marL="75290" marR="75290" marT="37645" marB="3764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B0F0"/>
                    </a:solidFill>
                  </a:tcPr>
                </a:tc>
                <a:extLst>
                  <a:ext uri="{0D108BD9-81ED-4DB2-BD59-A6C34878D82A}">
                    <a16:rowId xmlns:a16="http://schemas.microsoft.com/office/drawing/2014/main" val="658622347"/>
                  </a:ext>
                </a:extLst>
              </a:tr>
            </a:tbl>
          </a:graphicData>
        </a:graphic>
      </p:graphicFrame>
    </p:spTree>
    <p:extLst>
      <p:ext uri="{BB962C8B-B14F-4D97-AF65-F5344CB8AC3E}">
        <p14:creationId xmlns:p14="http://schemas.microsoft.com/office/powerpoint/2010/main" val="2046312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5EC73C-CB9A-40BA-88D5-0E36E66B6E10}"/>
              </a:ext>
            </a:extLst>
          </p:cNvPr>
          <p:cNvSpPr>
            <a:spLocks noGrp="1"/>
          </p:cNvSpPr>
          <p:nvPr>
            <p:ph type="title"/>
          </p:nvPr>
        </p:nvSpPr>
        <p:spPr>
          <a:xfrm>
            <a:off x="381000" y="294516"/>
            <a:ext cx="8229600" cy="656699"/>
          </a:xfrm>
        </p:spPr>
        <p:txBody>
          <a:bodyPr>
            <a:noAutofit/>
          </a:bodyPr>
          <a:lstStyle/>
          <a:p>
            <a:r>
              <a:rPr lang="fr-FR" sz="3600" dirty="0"/>
              <a:t>CE 48 Sélection par instrument</a:t>
            </a:r>
          </a:p>
        </p:txBody>
      </p:sp>
      <p:graphicFrame>
        <p:nvGraphicFramePr>
          <p:cNvPr id="3" name="Graphique 2">
            <a:extLst>
              <a:ext uri="{FF2B5EF4-FFF2-40B4-BE49-F238E27FC236}">
                <a16:creationId xmlns:a16="http://schemas.microsoft.com/office/drawing/2014/main" id="{6415E9F7-3745-0C87-DE0C-DA527A7629A2}"/>
              </a:ext>
            </a:extLst>
          </p:cNvPr>
          <p:cNvGraphicFramePr>
            <a:graphicFrameLocks/>
          </p:cNvGraphicFramePr>
          <p:nvPr>
            <p:extLst>
              <p:ext uri="{D42A27DB-BD31-4B8C-83A1-F6EECF244321}">
                <p14:modId xmlns:p14="http://schemas.microsoft.com/office/powerpoint/2010/main" val="277138769"/>
              </p:ext>
            </p:extLst>
          </p:nvPr>
        </p:nvGraphicFramePr>
        <p:xfrm>
          <a:off x="688931" y="1553230"/>
          <a:ext cx="7553196" cy="46346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23241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e 3">
            <a:extLst>
              <a:ext uri="{FF2B5EF4-FFF2-40B4-BE49-F238E27FC236}">
                <a16:creationId xmlns:a16="http://schemas.microsoft.com/office/drawing/2014/main" id="{92A9CFAF-40BD-45C8-B1D8-3A152BADAF5D}"/>
              </a:ext>
            </a:extLst>
          </p:cNvPr>
          <p:cNvGraphicFramePr/>
          <p:nvPr>
            <p:extLst>
              <p:ext uri="{D42A27DB-BD31-4B8C-83A1-F6EECF244321}">
                <p14:modId xmlns:p14="http://schemas.microsoft.com/office/powerpoint/2010/main" val="3146186148"/>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30634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me 1">
            <a:extLst>
              <a:ext uri="{FF2B5EF4-FFF2-40B4-BE49-F238E27FC236}">
                <a16:creationId xmlns:a16="http://schemas.microsoft.com/office/drawing/2014/main" id="{1C07608C-ADD0-4891-A4E4-D617B1AD0051}"/>
              </a:ext>
            </a:extLst>
          </p:cNvPr>
          <p:cNvGraphicFramePr/>
          <p:nvPr>
            <p:extLst>
              <p:ext uri="{D42A27DB-BD31-4B8C-83A1-F6EECF244321}">
                <p14:modId xmlns:p14="http://schemas.microsoft.com/office/powerpoint/2010/main" val="2626430926"/>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683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B93744-6238-45FE-946E-4B14D94E3F06}"/>
              </a:ext>
            </a:extLst>
          </p:cNvPr>
          <p:cNvSpPr>
            <a:spLocks noGrp="1"/>
          </p:cNvSpPr>
          <p:nvPr>
            <p:ph type="title"/>
          </p:nvPr>
        </p:nvSpPr>
        <p:spPr>
          <a:xfrm>
            <a:off x="381000" y="294516"/>
            <a:ext cx="8229600" cy="656699"/>
          </a:xfrm>
        </p:spPr>
        <p:txBody>
          <a:bodyPr>
            <a:noAutofit/>
          </a:bodyPr>
          <a:lstStyle/>
          <a:p>
            <a:r>
              <a:rPr lang="fr-FR" sz="3600" dirty="0"/>
              <a:t>Principes généraux du suivi scientifique des projets ANR</a:t>
            </a:r>
          </a:p>
        </p:txBody>
      </p:sp>
      <p:sp>
        <p:nvSpPr>
          <p:cNvPr id="3" name="Espace réservé du contenu 2">
            <a:extLst>
              <a:ext uri="{FF2B5EF4-FFF2-40B4-BE49-F238E27FC236}">
                <a16:creationId xmlns:a16="http://schemas.microsoft.com/office/drawing/2014/main" id="{7EA661C6-369A-4336-9D32-1DEA06EAE7A2}"/>
              </a:ext>
            </a:extLst>
          </p:cNvPr>
          <p:cNvSpPr txBox="1">
            <a:spLocks/>
          </p:cNvSpPr>
          <p:nvPr/>
        </p:nvSpPr>
        <p:spPr>
          <a:xfrm>
            <a:off x="478622" y="1354077"/>
            <a:ext cx="8407400" cy="5170843"/>
          </a:xfrm>
          <a:prstGeom prst="rect">
            <a:avLst/>
          </a:prstGeom>
        </p:spPr>
        <p:txBody>
          <a:bodyPr vert="horz" lIns="91440" tIns="45720" rIns="91440" bIns="45720" rtlCol="0" anchor="ctr">
            <a:noAutofit/>
          </a:bodyP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73000"/>
              </a:lnSpc>
              <a:buFont typeface="Arial" panose="020B0604020202020204" pitchFamily="34" charset="0"/>
              <a:buChar char="•"/>
              <a:defRPr/>
            </a:pPr>
            <a:r>
              <a:rPr lang="fr-FR" sz="2000" dirty="0">
                <a:solidFill>
                  <a:schemeClr val="tx1"/>
                </a:solidFill>
                <a:ea typeface="Helvetica Neue Light" charset="0"/>
                <a:cs typeface="Calibri Light" panose="020F0302020204030204" pitchFamily="34" charset="0"/>
              </a:rPr>
              <a:t>Le suivi s</a:t>
            </a:r>
            <a:r>
              <a:rPr lang="fr-FR" altLang="fr-FR" sz="2000" dirty="0">
                <a:solidFill>
                  <a:schemeClr val="tx1"/>
                </a:solidFill>
                <a:ea typeface="Helvetica Neue Light" charset="0"/>
                <a:cs typeface="Calibri Light" panose="020F0302020204030204" pitchFamily="34" charset="0"/>
              </a:rPr>
              <a:t>’</a:t>
            </a:r>
            <a:r>
              <a:rPr lang="fr-FR" sz="2000" dirty="0">
                <a:solidFill>
                  <a:schemeClr val="tx1"/>
                </a:solidFill>
                <a:ea typeface="Helvetica Neue Light" charset="0"/>
                <a:cs typeface="Calibri Light" panose="020F0302020204030204" pitchFamily="34" charset="0"/>
              </a:rPr>
              <a:t>effectue sur la base d</a:t>
            </a:r>
            <a:r>
              <a:rPr lang="fr-FR" altLang="fr-FR" sz="2000" dirty="0">
                <a:solidFill>
                  <a:schemeClr val="tx1"/>
                </a:solidFill>
                <a:ea typeface="Helvetica Neue Light" charset="0"/>
                <a:cs typeface="Calibri Light" panose="020F0302020204030204" pitchFamily="34" charset="0"/>
              </a:rPr>
              <a:t>’</a:t>
            </a:r>
            <a:r>
              <a:rPr lang="fr-FR" sz="2000" dirty="0">
                <a:solidFill>
                  <a:schemeClr val="tx1"/>
                </a:solidFill>
                <a:ea typeface="Helvetica Neue Light" charset="0"/>
                <a:cs typeface="Calibri Light" panose="020F0302020204030204" pitchFamily="34" charset="0"/>
              </a:rPr>
              <a:t>un </a:t>
            </a:r>
            <a:r>
              <a:rPr lang="fr-FR" sz="2000" b="1" dirty="0">
                <a:solidFill>
                  <a:schemeClr val="tx1"/>
                </a:solidFill>
                <a:ea typeface="Helvetica Neue Light" charset="0"/>
                <a:cs typeface="Calibri Light" panose="020F0302020204030204" pitchFamily="34" charset="0"/>
              </a:rPr>
              <a:t>socle d</a:t>
            </a:r>
            <a:r>
              <a:rPr lang="fr-FR" altLang="fr-FR" sz="2000" b="1" dirty="0">
                <a:solidFill>
                  <a:schemeClr val="tx1"/>
                </a:solidFill>
                <a:ea typeface="Helvetica Neue Light" charset="0"/>
                <a:cs typeface="Calibri Light" panose="020F0302020204030204" pitchFamily="34" charset="0"/>
              </a:rPr>
              <a:t>’</a:t>
            </a:r>
            <a:r>
              <a:rPr lang="fr-FR" sz="2000" b="1" dirty="0">
                <a:solidFill>
                  <a:schemeClr val="tx1"/>
                </a:solidFill>
                <a:ea typeface="Helvetica Neue Light" charset="0"/>
                <a:cs typeface="Calibri Light" panose="020F0302020204030204" pitchFamily="34" charset="0"/>
              </a:rPr>
              <a:t>outils </a:t>
            </a:r>
            <a:r>
              <a:rPr lang="fr-FR" sz="2000" dirty="0">
                <a:solidFill>
                  <a:schemeClr val="tx1"/>
                </a:solidFill>
                <a:ea typeface="Helvetica Neue Light" charset="0"/>
                <a:cs typeface="Calibri Light" panose="020F0302020204030204" pitchFamily="34" charset="0"/>
              </a:rPr>
              <a:t>et de procédures communs à l’appel à projet générique de l</a:t>
            </a:r>
            <a:r>
              <a:rPr lang="fr-FR" altLang="fr-FR" sz="2000" dirty="0">
                <a:solidFill>
                  <a:schemeClr val="tx1"/>
                </a:solidFill>
                <a:ea typeface="Helvetica Neue Light" charset="0"/>
                <a:cs typeface="Calibri Light" panose="020F0302020204030204" pitchFamily="34" charset="0"/>
              </a:rPr>
              <a:t>’</a:t>
            </a:r>
            <a:r>
              <a:rPr lang="fr-FR" sz="2000" dirty="0">
                <a:solidFill>
                  <a:schemeClr val="tx1"/>
                </a:solidFill>
                <a:ea typeface="Helvetica Neue Light" charset="0"/>
                <a:cs typeface="Calibri Light" panose="020F0302020204030204" pitchFamily="34" charset="0"/>
              </a:rPr>
              <a:t>ANR</a:t>
            </a:r>
          </a:p>
          <a:p>
            <a:pPr>
              <a:lnSpc>
                <a:spcPct val="73000"/>
              </a:lnSpc>
              <a:defRPr/>
            </a:pPr>
            <a:endParaRPr lang="fr-FR" sz="2000" dirty="0">
              <a:solidFill>
                <a:schemeClr val="tx1"/>
              </a:solidFill>
              <a:ea typeface="Helvetica Neue Light" charset="0"/>
              <a:cs typeface="Calibri Light" panose="020F0302020204030204" pitchFamily="34" charset="0"/>
            </a:endParaRPr>
          </a:p>
          <a:p>
            <a:pPr>
              <a:lnSpc>
                <a:spcPct val="73000"/>
              </a:lnSpc>
              <a:buFont typeface="Arial" panose="020B0604020202020204" pitchFamily="34" charset="0"/>
              <a:buChar char="•"/>
              <a:defRPr/>
            </a:pPr>
            <a:r>
              <a:rPr lang="fr-FR" sz="2000" dirty="0">
                <a:solidFill>
                  <a:schemeClr val="tx1"/>
                </a:solidFill>
                <a:ea typeface="Helvetica Neue Light" charset="0"/>
                <a:cs typeface="Calibri Light" panose="020F0302020204030204" pitchFamily="34" charset="0"/>
              </a:rPr>
              <a:t>Le suivi se fait dans le cadre d</a:t>
            </a:r>
            <a:r>
              <a:rPr lang="fr-FR" altLang="fr-FR" sz="2000" dirty="0">
                <a:solidFill>
                  <a:schemeClr val="tx1"/>
                </a:solidFill>
                <a:ea typeface="Helvetica Neue Light" charset="0"/>
                <a:cs typeface="Calibri Light" panose="020F0302020204030204" pitchFamily="34" charset="0"/>
              </a:rPr>
              <a:t>’</a:t>
            </a:r>
            <a:r>
              <a:rPr lang="fr-FR" sz="2000" dirty="0">
                <a:solidFill>
                  <a:schemeClr val="tx1"/>
                </a:solidFill>
                <a:ea typeface="Helvetica Neue Light" charset="0"/>
                <a:cs typeface="Calibri Light" panose="020F0302020204030204" pitchFamily="34" charset="0"/>
              </a:rPr>
              <a:t>une relation de confiance et de dialogue avec les porteurs des projets financés</a:t>
            </a:r>
          </a:p>
          <a:p>
            <a:pPr>
              <a:lnSpc>
                <a:spcPct val="73000"/>
              </a:lnSpc>
              <a:buFont typeface="Arial" panose="020B0604020202020204" pitchFamily="34" charset="0"/>
              <a:buChar char="•"/>
              <a:defRPr/>
            </a:pPr>
            <a:endParaRPr lang="fr-FR" sz="2000" dirty="0">
              <a:solidFill>
                <a:schemeClr val="tx1"/>
              </a:solidFill>
              <a:ea typeface="Helvetica Neue Light" charset="0"/>
              <a:cs typeface="Calibri Light" panose="020F0302020204030204" pitchFamily="34" charset="0"/>
            </a:endParaRPr>
          </a:p>
          <a:p>
            <a:pPr>
              <a:lnSpc>
                <a:spcPct val="73000"/>
              </a:lnSpc>
              <a:defRPr/>
            </a:pPr>
            <a:r>
              <a:rPr lang="fr-FR" sz="2000" dirty="0">
                <a:solidFill>
                  <a:schemeClr val="tx1"/>
                </a:solidFill>
                <a:ea typeface="Helvetica Neue Light" charset="0"/>
                <a:cs typeface="Calibri Light" panose="020F0302020204030204" pitchFamily="34" charset="0"/>
              </a:rPr>
              <a:t>Les demandes de modification </a:t>
            </a:r>
            <a:r>
              <a:rPr lang="fr-FR" sz="2000" dirty="0">
                <a:solidFill>
                  <a:schemeClr val="tx1"/>
                </a:solidFill>
                <a:ea typeface="Helvetica Neue Light" charset="0"/>
                <a:cs typeface="Calibri Light" panose="020F0302020204030204" pitchFamily="34" charset="0"/>
                <a:hlinkClick r:id="rId2"/>
              </a:rPr>
              <a:t>se font via la plateforme </a:t>
            </a:r>
            <a:endParaRPr lang="fr-FR" sz="2000" dirty="0">
              <a:solidFill>
                <a:schemeClr val="tx1"/>
              </a:solidFill>
              <a:ea typeface="Helvetica Neue Light" charset="0"/>
              <a:cs typeface="Calibri Light" panose="020F0302020204030204" pitchFamily="34" charset="0"/>
            </a:endParaRPr>
          </a:p>
          <a:p>
            <a:pPr>
              <a:lnSpc>
                <a:spcPct val="73000"/>
              </a:lnSpc>
              <a:defRPr/>
            </a:pPr>
            <a:endParaRPr lang="fr-FR" sz="2000" dirty="0">
              <a:solidFill>
                <a:schemeClr val="tx1"/>
              </a:solidFill>
              <a:latin typeface="Calibri Light" panose="020F0302020204030204" pitchFamily="34" charset="0"/>
              <a:ea typeface="Helvetica Neue Light" charset="0"/>
              <a:cs typeface="Calibri Light" panose="020F0302020204030204" pitchFamily="34" charset="0"/>
            </a:endParaRPr>
          </a:p>
          <a:p>
            <a:pPr>
              <a:lnSpc>
                <a:spcPct val="73000"/>
              </a:lnSpc>
              <a:defRPr/>
            </a:pPr>
            <a:endParaRPr lang="fr-FR" sz="2000" dirty="0">
              <a:solidFill>
                <a:schemeClr val="tx1"/>
              </a:solidFill>
              <a:latin typeface="Calibri Light" panose="020F0302020204030204" pitchFamily="34" charset="0"/>
              <a:ea typeface="Helvetica Neue Light" charset="0"/>
              <a:cs typeface="Calibri Light" panose="020F0302020204030204" pitchFamily="34" charset="0"/>
            </a:endParaRPr>
          </a:p>
          <a:p>
            <a:pPr>
              <a:lnSpc>
                <a:spcPct val="73000"/>
              </a:lnSpc>
              <a:defRPr/>
            </a:pPr>
            <a:endParaRPr lang="fr-FR" sz="2000" dirty="0">
              <a:solidFill>
                <a:schemeClr val="tx1"/>
              </a:solidFill>
              <a:latin typeface="Calibri Light" panose="020F0302020204030204" pitchFamily="34" charset="0"/>
              <a:ea typeface="Helvetica Neue Light" charset="0"/>
              <a:cs typeface="Calibri Light" panose="020F0302020204030204" pitchFamily="34" charset="0"/>
            </a:endParaRPr>
          </a:p>
          <a:p>
            <a:pPr>
              <a:lnSpc>
                <a:spcPct val="73000"/>
              </a:lnSpc>
              <a:defRPr/>
            </a:pPr>
            <a:endParaRPr lang="fr-FR" sz="2000" dirty="0">
              <a:solidFill>
                <a:schemeClr val="tx1"/>
              </a:solidFill>
              <a:latin typeface="Calibri Light" panose="020F0302020204030204" pitchFamily="34" charset="0"/>
              <a:ea typeface="Helvetica Neue Light" charset="0"/>
              <a:cs typeface="Calibri Light" panose="020F0302020204030204" pitchFamily="34" charset="0"/>
            </a:endParaRPr>
          </a:p>
          <a:p>
            <a:pPr>
              <a:lnSpc>
                <a:spcPct val="73000"/>
              </a:lnSpc>
              <a:defRPr/>
            </a:pPr>
            <a:endParaRPr lang="fr-FR" sz="2000" dirty="0">
              <a:solidFill>
                <a:schemeClr val="tx1"/>
              </a:solidFill>
              <a:latin typeface="Calibri Light" panose="020F0302020204030204" pitchFamily="34" charset="0"/>
              <a:ea typeface="Helvetica Neue Light" charset="0"/>
              <a:cs typeface="Calibri Light" panose="020F0302020204030204" pitchFamily="34" charset="0"/>
            </a:endParaRPr>
          </a:p>
          <a:p>
            <a:pPr>
              <a:lnSpc>
                <a:spcPct val="73000"/>
              </a:lnSpc>
              <a:defRPr/>
            </a:pPr>
            <a:endParaRPr lang="fr-FR" sz="2000" dirty="0">
              <a:solidFill>
                <a:schemeClr val="tx1"/>
              </a:solidFill>
              <a:latin typeface="Calibri Light" panose="020F0302020204030204" pitchFamily="34" charset="0"/>
              <a:ea typeface="Helvetica Neue Light" charset="0"/>
              <a:cs typeface="Calibri Light" panose="020F0302020204030204" pitchFamily="34" charset="0"/>
            </a:endParaRPr>
          </a:p>
          <a:p>
            <a:pPr>
              <a:lnSpc>
                <a:spcPct val="73000"/>
              </a:lnSpc>
              <a:defRPr/>
            </a:pPr>
            <a:endParaRPr lang="fr-FR" sz="2000" dirty="0">
              <a:solidFill>
                <a:schemeClr val="tx1"/>
              </a:solidFill>
              <a:latin typeface="Calibri Light" panose="020F0302020204030204" pitchFamily="34" charset="0"/>
              <a:ea typeface="Helvetica Neue Light" charset="0"/>
              <a:cs typeface="Calibri Light" panose="020F0302020204030204" pitchFamily="34" charset="0"/>
            </a:endParaRPr>
          </a:p>
          <a:p>
            <a:pPr>
              <a:lnSpc>
                <a:spcPct val="73000"/>
              </a:lnSpc>
              <a:defRPr/>
            </a:pPr>
            <a:endParaRPr lang="fr-FR" sz="2000" dirty="0">
              <a:solidFill>
                <a:schemeClr val="tx1"/>
              </a:solidFill>
              <a:latin typeface="Calibri Light" panose="020F0302020204030204" pitchFamily="34" charset="0"/>
              <a:ea typeface="Helvetica Neue Light" charset="0"/>
              <a:cs typeface="Calibri Light" panose="020F0302020204030204" pitchFamily="34" charset="0"/>
            </a:endParaRPr>
          </a:p>
          <a:p>
            <a:pPr>
              <a:lnSpc>
                <a:spcPct val="73000"/>
              </a:lnSpc>
              <a:defRPr/>
            </a:pPr>
            <a:endParaRPr lang="fr-FR" sz="2000" dirty="0">
              <a:solidFill>
                <a:schemeClr val="tx1"/>
              </a:solidFill>
              <a:latin typeface="Calibri Light" panose="020F0302020204030204" pitchFamily="34" charset="0"/>
              <a:ea typeface="Helvetica Neue Light" charset="0"/>
              <a:cs typeface="Calibri Light" panose="020F0302020204030204" pitchFamily="34" charset="0"/>
            </a:endParaRPr>
          </a:p>
          <a:p>
            <a:pPr>
              <a:lnSpc>
                <a:spcPct val="73000"/>
              </a:lnSpc>
              <a:defRPr/>
            </a:pPr>
            <a:endParaRPr lang="fr-FR" sz="2000" dirty="0">
              <a:solidFill>
                <a:schemeClr val="tx1"/>
              </a:solidFill>
              <a:latin typeface="Calibri Light" panose="020F0302020204030204" pitchFamily="34" charset="0"/>
              <a:ea typeface="Helvetica Neue Light" charset="0"/>
              <a:cs typeface="Calibri Light" panose="020F0302020204030204" pitchFamily="34" charset="0"/>
            </a:endParaRPr>
          </a:p>
          <a:p>
            <a:pPr>
              <a:lnSpc>
                <a:spcPct val="73000"/>
              </a:lnSpc>
              <a:buFont typeface="Arial" panose="020B0604020202020204" pitchFamily="34" charset="0"/>
              <a:buChar char="•"/>
              <a:defRPr/>
            </a:pPr>
            <a:r>
              <a:rPr lang="fr-FR" sz="2000" dirty="0">
                <a:solidFill>
                  <a:schemeClr val="tx1"/>
                </a:solidFill>
                <a:ea typeface="Helvetica Neue Light" charset="0"/>
                <a:cs typeface="Calibri Light" panose="020F0302020204030204" pitchFamily="34" charset="0"/>
              </a:rPr>
              <a:t>Le suivi des projets sert à l’ANR pour :</a:t>
            </a:r>
          </a:p>
          <a:p>
            <a:pPr marL="829452" lvl="1" indent="-414726">
              <a:lnSpc>
                <a:spcPct val="73000"/>
              </a:lnSpc>
              <a:buFont typeface="Arial" panose="020B0604020202020204" pitchFamily="34" charset="0"/>
              <a:buChar char="•"/>
              <a:defRPr/>
            </a:pPr>
            <a:r>
              <a:rPr lang="fr-FR" sz="2000" dirty="0">
                <a:ea typeface="Helvetica Neue Light" charset="0"/>
                <a:cs typeface="Calibri Light" panose="020F0302020204030204" pitchFamily="34" charset="0"/>
              </a:rPr>
              <a:t>S</a:t>
            </a:r>
            <a:r>
              <a:rPr lang="fr-FR" altLang="fr-FR" sz="2000" dirty="0">
                <a:ea typeface="Helvetica Neue Light" charset="0"/>
                <a:cs typeface="Calibri Light" panose="020F0302020204030204" pitchFamily="34" charset="0"/>
              </a:rPr>
              <a:t>’</a:t>
            </a:r>
            <a:r>
              <a:rPr lang="fr-FR" sz="2000" dirty="0">
                <a:ea typeface="Helvetica Neue Light" charset="0"/>
                <a:cs typeface="Calibri Light" panose="020F0302020204030204" pitchFamily="34" charset="0"/>
              </a:rPr>
              <a:t>assurer du respect des engagements et des recommandations des experts </a:t>
            </a:r>
          </a:p>
          <a:p>
            <a:pPr marL="829452" lvl="1" indent="-414726">
              <a:lnSpc>
                <a:spcPct val="73000"/>
              </a:lnSpc>
              <a:buFont typeface="Arial" panose="020B0604020202020204" pitchFamily="34" charset="0"/>
              <a:buChar char="•"/>
              <a:defRPr/>
            </a:pPr>
            <a:r>
              <a:rPr lang="fr-FR" sz="2000" dirty="0">
                <a:ea typeface="Helvetica Neue Light" charset="0"/>
                <a:cs typeface="Calibri Light" panose="020F0302020204030204" pitchFamily="34" charset="0"/>
              </a:rPr>
              <a:t>Prendre en compte les évolutions du projet et en garder une perception réaliste</a:t>
            </a:r>
          </a:p>
          <a:p>
            <a:pPr marL="414726" lvl="1">
              <a:lnSpc>
                <a:spcPct val="73000"/>
              </a:lnSpc>
              <a:defRPr/>
            </a:pPr>
            <a:endParaRPr lang="fr-FR" sz="2000" dirty="0">
              <a:latin typeface="Calibri Light" panose="020F0302020204030204" pitchFamily="34" charset="0"/>
              <a:ea typeface="Helvetica Neue Light" charset="0"/>
              <a:cs typeface="Calibri Light" panose="020F0302020204030204" pitchFamily="34" charset="0"/>
            </a:endParaRPr>
          </a:p>
        </p:txBody>
      </p:sp>
      <p:pic>
        <p:nvPicPr>
          <p:cNvPr id="4" name="Image 3" descr="Une image contenant texte&#10;&#10;Description générée automatiquement">
            <a:extLst>
              <a:ext uri="{FF2B5EF4-FFF2-40B4-BE49-F238E27FC236}">
                <a16:creationId xmlns:a16="http://schemas.microsoft.com/office/drawing/2014/main" id="{04FDAC37-52C5-4ABA-87EA-D98BFE0327E8}"/>
              </a:ext>
            </a:extLst>
          </p:cNvPr>
          <p:cNvPicPr>
            <a:picLocks noChangeAspect="1"/>
          </p:cNvPicPr>
          <p:nvPr/>
        </p:nvPicPr>
        <p:blipFill>
          <a:blip r:embed="rId3"/>
          <a:stretch>
            <a:fillRect/>
          </a:stretch>
        </p:blipFill>
        <p:spPr>
          <a:xfrm>
            <a:off x="1125199" y="3217334"/>
            <a:ext cx="2627452" cy="1633035"/>
          </a:xfrm>
          <a:prstGeom prst="rect">
            <a:avLst/>
          </a:prstGeom>
        </p:spPr>
      </p:pic>
      <p:pic>
        <p:nvPicPr>
          <p:cNvPr id="5" name="Image 4" descr="Une image contenant intérieur, capture d’écran, table, oiseau&#10;&#10;Description générée automatiquement">
            <a:extLst>
              <a:ext uri="{FF2B5EF4-FFF2-40B4-BE49-F238E27FC236}">
                <a16:creationId xmlns:a16="http://schemas.microsoft.com/office/drawing/2014/main" id="{6EF4B323-81AF-4522-9B2B-31713902E829}"/>
              </a:ext>
            </a:extLst>
          </p:cNvPr>
          <p:cNvPicPr>
            <a:picLocks noChangeAspect="1"/>
          </p:cNvPicPr>
          <p:nvPr/>
        </p:nvPicPr>
        <p:blipFill>
          <a:blip r:embed="rId4"/>
          <a:stretch>
            <a:fillRect/>
          </a:stretch>
        </p:blipFill>
        <p:spPr>
          <a:xfrm>
            <a:off x="4701749" y="3221403"/>
            <a:ext cx="4000500" cy="1651000"/>
          </a:xfrm>
          <a:prstGeom prst="rect">
            <a:avLst/>
          </a:prstGeom>
        </p:spPr>
      </p:pic>
    </p:spTree>
    <p:extLst>
      <p:ext uri="{BB962C8B-B14F-4D97-AF65-F5344CB8AC3E}">
        <p14:creationId xmlns:p14="http://schemas.microsoft.com/office/powerpoint/2010/main" val="2481560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E6A7F7-759B-47C7-BA8E-B3CEE392B29A}"/>
              </a:ext>
            </a:extLst>
          </p:cNvPr>
          <p:cNvSpPr>
            <a:spLocks noGrp="1"/>
          </p:cNvSpPr>
          <p:nvPr>
            <p:ph type="title"/>
          </p:nvPr>
        </p:nvSpPr>
        <p:spPr/>
        <p:txBody>
          <a:bodyPr>
            <a:normAutofit/>
          </a:bodyPr>
          <a:lstStyle/>
          <a:p>
            <a:r>
              <a:rPr lang="fr-FR" sz="3200" dirty="0"/>
              <a:t>Outil ANR pour le suivi de projets</a:t>
            </a:r>
          </a:p>
        </p:txBody>
      </p:sp>
      <p:sp>
        <p:nvSpPr>
          <p:cNvPr id="7" name="ZoneTexte 6">
            <a:extLst>
              <a:ext uri="{FF2B5EF4-FFF2-40B4-BE49-F238E27FC236}">
                <a16:creationId xmlns:a16="http://schemas.microsoft.com/office/drawing/2014/main" id="{0C56ED14-4294-4CEF-A949-B6C38F236C02}"/>
              </a:ext>
            </a:extLst>
          </p:cNvPr>
          <p:cNvSpPr txBox="1"/>
          <p:nvPr/>
        </p:nvSpPr>
        <p:spPr>
          <a:xfrm>
            <a:off x="2615903" y="1623898"/>
            <a:ext cx="6157776" cy="2000548"/>
          </a:xfrm>
          <a:prstGeom prst="rect">
            <a:avLst/>
          </a:prstGeom>
          <a:noFill/>
        </p:spPr>
        <p:txBody>
          <a:bodyPr wrap="none" rtlCol="0">
            <a:spAutoFit/>
          </a:bodyPr>
          <a:lstStyle/>
          <a:p>
            <a:r>
              <a:rPr lang="fr-FR" sz="2800" b="1" dirty="0"/>
              <a:t>Plateforme de Suivi </a:t>
            </a:r>
          </a:p>
          <a:p>
            <a:pPr marL="557213" lvl="1" indent="-214313">
              <a:buFont typeface="Arial" panose="020B0604020202020204" pitchFamily="34" charset="0"/>
              <a:buChar char="•"/>
            </a:pPr>
            <a:r>
              <a:rPr lang="fr-FR" sz="2400" dirty="0"/>
              <a:t>Centralise toutes les informations projet</a:t>
            </a:r>
          </a:p>
          <a:p>
            <a:pPr marL="557213" lvl="1" indent="-214313">
              <a:buFont typeface="Arial" panose="020B0604020202020204" pitchFamily="34" charset="0"/>
              <a:buChar char="•"/>
            </a:pPr>
            <a:r>
              <a:rPr lang="fr-FR" sz="2400" dirty="0"/>
              <a:t>Dépôt accord de consortium</a:t>
            </a:r>
          </a:p>
          <a:p>
            <a:pPr marL="557213" lvl="1" indent="-214313">
              <a:buFont typeface="Arial" panose="020B0604020202020204" pitchFamily="34" charset="0"/>
              <a:buChar char="•"/>
            </a:pPr>
            <a:r>
              <a:rPr lang="fr-FR" sz="2400" dirty="0"/>
              <a:t>Dépôt du PGD </a:t>
            </a:r>
          </a:p>
          <a:p>
            <a:pPr marL="557213" lvl="1" indent="-214313">
              <a:buFont typeface="Arial" panose="020B0604020202020204" pitchFamily="34" charset="0"/>
              <a:buChar char="•"/>
            </a:pPr>
            <a:r>
              <a:rPr lang="fr-FR" sz="2400" dirty="0"/>
              <a:t>Demandes de modification</a:t>
            </a:r>
          </a:p>
        </p:txBody>
      </p:sp>
      <p:pic>
        <p:nvPicPr>
          <p:cNvPr id="3" name="Image 2">
            <a:extLst>
              <a:ext uri="{FF2B5EF4-FFF2-40B4-BE49-F238E27FC236}">
                <a16:creationId xmlns:a16="http://schemas.microsoft.com/office/drawing/2014/main" id="{34FBDD6F-B474-FE97-2435-E9507959D9F4}"/>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rcRect l="19772" t="4178" r="17317" b="4361"/>
          <a:stretch/>
        </p:blipFill>
        <p:spPr>
          <a:xfrm>
            <a:off x="182164" y="1673155"/>
            <a:ext cx="2354334" cy="1321678"/>
          </a:xfrm>
          <a:prstGeom prst="rect">
            <a:avLst/>
          </a:prstGeom>
        </p:spPr>
      </p:pic>
      <p:sp>
        <p:nvSpPr>
          <p:cNvPr id="4" name="ZoneTexte 3">
            <a:extLst>
              <a:ext uri="{FF2B5EF4-FFF2-40B4-BE49-F238E27FC236}">
                <a16:creationId xmlns:a16="http://schemas.microsoft.com/office/drawing/2014/main" id="{13C71A0C-0459-A38E-6712-85F1B7D95EB4}"/>
              </a:ext>
            </a:extLst>
          </p:cNvPr>
          <p:cNvSpPr txBox="1"/>
          <p:nvPr/>
        </p:nvSpPr>
        <p:spPr>
          <a:xfrm>
            <a:off x="1077238" y="4935254"/>
            <a:ext cx="7377830" cy="400110"/>
          </a:xfrm>
          <a:prstGeom prst="rect">
            <a:avLst/>
          </a:prstGeom>
          <a:noFill/>
        </p:spPr>
        <p:txBody>
          <a:bodyPr wrap="square" rtlCol="0">
            <a:spAutoFit/>
          </a:bodyPr>
          <a:lstStyle/>
          <a:p>
            <a:r>
              <a:rPr lang="fr-FR" sz="2000" dirty="0">
                <a:hlinkClick r:id="rId5"/>
              </a:rPr>
              <a:t>L'Agence nationale de la recherche (agencerecherche.fr)</a:t>
            </a:r>
            <a:endParaRPr lang="fr-FR" sz="2000" dirty="0"/>
          </a:p>
        </p:txBody>
      </p:sp>
    </p:spTree>
    <p:extLst>
      <p:ext uri="{BB962C8B-B14F-4D97-AF65-F5344CB8AC3E}">
        <p14:creationId xmlns:p14="http://schemas.microsoft.com/office/powerpoint/2010/main" val="1535421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473D6D-7447-4F70-AB15-B90CB6C621BB}"/>
              </a:ext>
            </a:extLst>
          </p:cNvPr>
          <p:cNvSpPr>
            <a:spLocks noGrp="1"/>
          </p:cNvSpPr>
          <p:nvPr>
            <p:ph type="title"/>
          </p:nvPr>
        </p:nvSpPr>
        <p:spPr>
          <a:xfrm>
            <a:off x="381000" y="294516"/>
            <a:ext cx="8229600" cy="656699"/>
          </a:xfrm>
        </p:spPr>
        <p:txBody>
          <a:bodyPr>
            <a:noAutofit/>
          </a:bodyPr>
          <a:lstStyle/>
          <a:p>
            <a:r>
              <a:rPr lang="fr-FR" sz="3600" dirty="0"/>
              <a:t>Modalité de suivi scientifique des projets – Suivi informel</a:t>
            </a:r>
          </a:p>
        </p:txBody>
      </p:sp>
      <p:sp>
        <p:nvSpPr>
          <p:cNvPr id="3" name="Espace réservé du contenu 2">
            <a:extLst>
              <a:ext uri="{FF2B5EF4-FFF2-40B4-BE49-F238E27FC236}">
                <a16:creationId xmlns:a16="http://schemas.microsoft.com/office/drawing/2014/main" id="{CE3B83EC-655E-428B-B514-DAFE29B7626D}"/>
              </a:ext>
            </a:extLst>
          </p:cNvPr>
          <p:cNvSpPr txBox="1">
            <a:spLocks/>
          </p:cNvSpPr>
          <p:nvPr/>
        </p:nvSpPr>
        <p:spPr>
          <a:xfrm>
            <a:off x="339725" y="1269999"/>
            <a:ext cx="8407400" cy="5009419"/>
          </a:xfrm>
          <a:prstGeom prst="rect">
            <a:avLst/>
          </a:prstGeom>
        </p:spPr>
        <p:txBody>
          <a:bodyPr vert="horz" lIns="91440" tIns="45720" rIns="91440" bIns="45720" rtlCol="0" anchor="ctr">
            <a:noAutofit/>
          </a:bodyP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73000"/>
              </a:lnSpc>
              <a:defRPr/>
            </a:pPr>
            <a:r>
              <a:rPr lang="fr-FR" sz="2100" dirty="0">
                <a:solidFill>
                  <a:schemeClr val="tx1"/>
                </a:solidFill>
                <a:cs typeface="Calibri Light" panose="020F0302020204030204" pitchFamily="34" charset="0"/>
              </a:rPr>
              <a:t>Une bonne communication entre le porteur et l’ANR est nécessaire pour</a:t>
            </a:r>
            <a:br>
              <a:rPr lang="fr-FR" sz="2100" dirty="0">
                <a:solidFill>
                  <a:schemeClr val="tx1"/>
                </a:solidFill>
                <a:cs typeface="Calibri Light" panose="020F0302020204030204" pitchFamily="34" charset="0"/>
              </a:rPr>
            </a:br>
            <a:endParaRPr lang="fr-FR" sz="2100" dirty="0">
              <a:solidFill>
                <a:schemeClr val="tx1"/>
              </a:solidFill>
              <a:cs typeface="Calibri Light" panose="020F0302020204030204" pitchFamily="34" charset="0"/>
            </a:endParaRPr>
          </a:p>
          <a:p>
            <a:pPr marL="725771" lvl="1" indent="-311045">
              <a:lnSpc>
                <a:spcPct val="73000"/>
              </a:lnSpc>
              <a:buFont typeface="Calibri" panose="020F0502020204030204" pitchFamily="34" charset="0"/>
              <a:buChar char="‐"/>
              <a:defRPr/>
            </a:pPr>
            <a:r>
              <a:rPr lang="fr-FR" sz="2100" dirty="0">
                <a:cs typeface="Calibri Light" panose="020F0302020204030204" pitchFamily="34" charset="0"/>
              </a:rPr>
              <a:t>Anticiper les éventuelles difficultés</a:t>
            </a:r>
          </a:p>
          <a:p>
            <a:pPr marL="725771" lvl="1" indent="-311045">
              <a:lnSpc>
                <a:spcPct val="73000"/>
              </a:lnSpc>
              <a:buFont typeface="Calibri" panose="020F0502020204030204" pitchFamily="34" charset="0"/>
              <a:buChar char="‐"/>
              <a:defRPr/>
            </a:pPr>
            <a:r>
              <a:rPr lang="fr-FR" sz="2100" dirty="0">
                <a:cs typeface="Calibri Light" panose="020F0302020204030204" pitchFamily="34" charset="0"/>
              </a:rPr>
              <a:t>Informer de la vie du projet</a:t>
            </a:r>
          </a:p>
          <a:p>
            <a:pPr marL="1115202" lvl="2" indent="-285750">
              <a:lnSpc>
                <a:spcPct val="73000"/>
              </a:lnSpc>
              <a:buFont typeface="Calibri" panose="020F0502020204030204" pitchFamily="34" charset="0"/>
              <a:buChar char="‐"/>
              <a:defRPr/>
            </a:pPr>
            <a:r>
              <a:rPr lang="fr-FR" sz="2100" dirty="0">
                <a:cs typeface="Calibri Light" panose="020F0302020204030204" pitchFamily="34" charset="0"/>
              </a:rPr>
              <a:t>Publications, événements, presse</a:t>
            </a:r>
          </a:p>
          <a:p>
            <a:pPr marL="1115202" lvl="2" indent="-285750">
              <a:lnSpc>
                <a:spcPct val="73000"/>
              </a:lnSpc>
              <a:buFont typeface="Calibri" panose="020F0502020204030204" pitchFamily="34" charset="0"/>
              <a:buChar char="‐"/>
              <a:defRPr/>
            </a:pPr>
            <a:r>
              <a:rPr lang="fr-FR" sz="2100" dirty="0">
                <a:cs typeface="Calibri Light" panose="020F0302020204030204" pitchFamily="34" charset="0"/>
              </a:rPr>
              <a:t>Alimentation site web ANR</a:t>
            </a:r>
          </a:p>
          <a:p>
            <a:pPr marL="725771" lvl="1" indent="-311045">
              <a:lnSpc>
                <a:spcPct val="73000"/>
              </a:lnSpc>
              <a:buFont typeface="Calibri" panose="020F0502020204030204" pitchFamily="34" charset="0"/>
              <a:buChar char="‐"/>
              <a:defRPr/>
            </a:pPr>
            <a:r>
              <a:rPr lang="fr-FR" sz="2100" dirty="0">
                <a:cs typeface="Calibri Light" panose="020F0302020204030204" pitchFamily="34" charset="0"/>
              </a:rPr>
              <a:t>Garder une vision réaliste du projet</a:t>
            </a:r>
          </a:p>
          <a:p>
            <a:pPr marL="725771" lvl="1" indent="-311045">
              <a:lnSpc>
                <a:spcPct val="73000"/>
              </a:lnSpc>
              <a:buFont typeface="Calibri" panose="020F0502020204030204" pitchFamily="34" charset="0"/>
              <a:buChar char="‐"/>
              <a:defRPr/>
            </a:pPr>
            <a:r>
              <a:rPr lang="fr-FR" sz="2100" dirty="0">
                <a:cs typeface="Calibri Light" panose="020F0302020204030204" pitchFamily="34" charset="0"/>
              </a:rPr>
              <a:t>Vous tenir au courant des événements organisés par l’ANR</a:t>
            </a:r>
          </a:p>
          <a:p>
            <a:pPr marL="414726" lvl="1">
              <a:lnSpc>
                <a:spcPct val="73000"/>
              </a:lnSpc>
              <a:defRPr/>
            </a:pPr>
            <a:endParaRPr lang="fr-FR" sz="2100" dirty="0">
              <a:cs typeface="Calibri Light" panose="020F0302020204030204" pitchFamily="34" charset="0"/>
            </a:endParaRPr>
          </a:p>
          <a:p>
            <a:pPr>
              <a:lnSpc>
                <a:spcPct val="73000"/>
              </a:lnSpc>
              <a:defRPr/>
            </a:pPr>
            <a:r>
              <a:rPr lang="fr-FR" sz="2100" dirty="0">
                <a:solidFill>
                  <a:schemeClr val="tx1"/>
                </a:solidFill>
                <a:cs typeface="Calibri Light" panose="020F0302020204030204" pitchFamily="34" charset="0"/>
              </a:rPr>
              <a:t>Votre correspondant est le chargé de projets scientifiques qui suit votre projet. </a:t>
            </a:r>
          </a:p>
          <a:p>
            <a:pPr>
              <a:lnSpc>
                <a:spcPct val="73000"/>
              </a:lnSpc>
              <a:defRPr/>
            </a:pPr>
            <a:endParaRPr lang="fr-FR" sz="2100" dirty="0">
              <a:solidFill>
                <a:schemeClr val="tx1"/>
              </a:solidFill>
              <a:cs typeface="Calibri Light" panose="020F0302020204030204" pitchFamily="34" charset="0"/>
            </a:endParaRPr>
          </a:p>
          <a:p>
            <a:pPr>
              <a:lnSpc>
                <a:spcPct val="73000"/>
              </a:lnSpc>
              <a:defRPr/>
            </a:pPr>
            <a:r>
              <a:rPr lang="fr-FR" sz="2100" dirty="0">
                <a:solidFill>
                  <a:schemeClr val="tx1"/>
                </a:solidFill>
                <a:cs typeface="Calibri Light" panose="020F0302020204030204" pitchFamily="34" charset="0"/>
              </a:rPr>
              <a:t>Dans toute correspondance, indiquer l’acronyme du projet et son identifiant ANR. </a:t>
            </a:r>
          </a:p>
          <a:p>
            <a:pPr>
              <a:lnSpc>
                <a:spcPct val="73000"/>
              </a:lnSpc>
              <a:defRPr/>
            </a:pPr>
            <a:endParaRPr lang="fr-FR" sz="2100" dirty="0">
              <a:solidFill>
                <a:schemeClr val="tx1"/>
              </a:solidFill>
              <a:cs typeface="Calibri Light" panose="020F0302020204030204" pitchFamily="34" charset="0"/>
            </a:endParaRPr>
          </a:p>
          <a:p>
            <a:pPr>
              <a:lnSpc>
                <a:spcPct val="73000"/>
              </a:lnSpc>
              <a:defRPr/>
            </a:pPr>
            <a:endParaRPr lang="fr-FR" sz="2100" dirty="0">
              <a:solidFill>
                <a:schemeClr val="tx1"/>
              </a:solidFill>
              <a:cs typeface="Calibri Light" panose="020F0302020204030204" pitchFamily="34" charset="0"/>
            </a:endParaRPr>
          </a:p>
        </p:txBody>
      </p:sp>
    </p:spTree>
    <p:extLst>
      <p:ext uri="{BB962C8B-B14F-4D97-AF65-F5344CB8AC3E}">
        <p14:creationId xmlns:p14="http://schemas.microsoft.com/office/powerpoint/2010/main" val="4083240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D43E83-0509-4B0A-A7E9-70929785A10D}"/>
              </a:ext>
            </a:extLst>
          </p:cNvPr>
          <p:cNvSpPr>
            <a:spLocks noGrp="1"/>
          </p:cNvSpPr>
          <p:nvPr>
            <p:ph type="title"/>
          </p:nvPr>
        </p:nvSpPr>
        <p:spPr>
          <a:xfrm>
            <a:off x="381000" y="294516"/>
            <a:ext cx="8229600" cy="656699"/>
          </a:xfrm>
        </p:spPr>
        <p:txBody>
          <a:bodyPr>
            <a:noAutofit/>
          </a:bodyPr>
          <a:lstStyle/>
          <a:p>
            <a:r>
              <a:rPr lang="fr-FR" sz="3200" dirty="0"/>
              <a:t>Modalité de suivi scientifique des projets Compte rendu d’avancement</a:t>
            </a:r>
          </a:p>
        </p:txBody>
      </p:sp>
      <p:sp>
        <p:nvSpPr>
          <p:cNvPr id="3" name="Espace réservé du contenu 2">
            <a:extLst>
              <a:ext uri="{FF2B5EF4-FFF2-40B4-BE49-F238E27FC236}">
                <a16:creationId xmlns:a16="http://schemas.microsoft.com/office/drawing/2014/main" id="{FB0A17ED-25FC-4199-8229-30B00A81F92F}"/>
              </a:ext>
            </a:extLst>
          </p:cNvPr>
          <p:cNvSpPr txBox="1">
            <a:spLocks/>
          </p:cNvSpPr>
          <p:nvPr/>
        </p:nvSpPr>
        <p:spPr>
          <a:xfrm>
            <a:off x="381000" y="294516"/>
            <a:ext cx="8561207" cy="5009419"/>
          </a:xfrm>
          <a:prstGeom prst="rect">
            <a:avLst/>
          </a:prstGeom>
        </p:spPr>
        <p:txBody>
          <a:bodyPr vert="horz" lIns="91440" tIns="45720" rIns="91440" bIns="45720" rtlCol="0" anchor="ctr">
            <a:noAutofit/>
          </a:bodyP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 typeface="Arial" pitchFamily="34" charset="0"/>
              <a:buChar char="•"/>
              <a:defRPr/>
            </a:pPr>
            <a:r>
              <a:rPr lang="fr-FR" sz="1600" dirty="0">
                <a:solidFill>
                  <a:schemeClr val="tx1"/>
                </a:solidFill>
                <a:cs typeface="Calibri Light" panose="020F0302020204030204" pitchFamily="34" charset="0"/>
              </a:rPr>
              <a:t> A rendre aux dates indiquées dans les actes attributifs bloquant pour le financement</a:t>
            </a:r>
          </a:p>
          <a:p>
            <a:pPr>
              <a:buFont typeface="Arial" pitchFamily="34" charset="0"/>
              <a:buChar char="•"/>
              <a:defRPr/>
            </a:pPr>
            <a:r>
              <a:rPr lang="fr-FR" sz="1600" dirty="0">
                <a:solidFill>
                  <a:schemeClr val="tx1"/>
                </a:solidFill>
                <a:cs typeface="Calibri Light" panose="020F0302020204030204" pitchFamily="34" charset="0"/>
              </a:rPr>
              <a:t>Rapports à rendre :</a:t>
            </a:r>
          </a:p>
          <a:p>
            <a:pPr lvl="1">
              <a:buFont typeface="Calibri" panose="020F0502020204030204" pitchFamily="34" charset="0"/>
              <a:buChar char="‐"/>
              <a:defRPr/>
            </a:pPr>
            <a:r>
              <a:rPr lang="fr-FR" sz="1600" dirty="0">
                <a:cs typeface="Calibri Light" panose="020F0302020204030204" pitchFamily="34" charset="0"/>
              </a:rPr>
              <a:t>T Final: compte-rendu de fin de projet</a:t>
            </a:r>
          </a:p>
          <a:p>
            <a:pPr>
              <a:buFont typeface="Arial" pitchFamily="34" charset="0"/>
              <a:buChar char="•"/>
              <a:defRPr/>
            </a:pPr>
            <a:r>
              <a:rPr lang="fr-FR" sz="1600" dirty="0">
                <a:solidFill>
                  <a:schemeClr val="tx1"/>
                </a:solidFill>
                <a:cs typeface="Calibri Light" panose="020F0302020204030204" pitchFamily="34" charset="0"/>
              </a:rPr>
              <a:t>Un seul document avec:</a:t>
            </a:r>
          </a:p>
          <a:p>
            <a:pPr lvl="1">
              <a:buFont typeface="Calibri" panose="020F0502020204030204" pitchFamily="34" charset="0"/>
              <a:buChar char="‐"/>
              <a:defRPr/>
            </a:pPr>
            <a:r>
              <a:rPr lang="fr-FR" sz="1600" dirty="0">
                <a:cs typeface="Calibri Light" panose="020F0302020204030204" pitchFamily="34" charset="0"/>
              </a:rPr>
              <a:t>Un avancement global du projet</a:t>
            </a:r>
          </a:p>
          <a:p>
            <a:pPr lvl="1">
              <a:buFont typeface="Calibri" panose="020F0502020204030204" pitchFamily="34" charset="0"/>
              <a:buChar char="‐"/>
              <a:defRPr/>
            </a:pPr>
            <a:r>
              <a:rPr lang="fr-FR" sz="1600" dirty="0">
                <a:cs typeface="Calibri Light" panose="020F0302020204030204" pitchFamily="34" charset="0"/>
              </a:rPr>
              <a:t>Une contribution clairement identifiée par partenaire</a:t>
            </a:r>
          </a:p>
          <a:p>
            <a:pPr lvl="1">
              <a:buFont typeface="Calibri" panose="020F0502020204030204" pitchFamily="34" charset="0"/>
              <a:buChar char="‐"/>
              <a:defRPr/>
            </a:pPr>
            <a:r>
              <a:rPr lang="fr-FR" sz="1600" dirty="0">
                <a:cs typeface="Calibri Light" panose="020F0302020204030204" pitchFamily="34" charset="0"/>
              </a:rPr>
              <a:t>Diverses informations quantitatives (publications, dépôts de demande de brevets, recrutement)</a:t>
            </a:r>
          </a:p>
          <a:p>
            <a:pPr>
              <a:buFont typeface="Arial" pitchFamily="34" charset="0"/>
              <a:buChar char="•"/>
              <a:defRPr/>
            </a:pPr>
            <a:r>
              <a:rPr lang="fr-FR" sz="1600" dirty="0">
                <a:solidFill>
                  <a:schemeClr val="tx1"/>
                </a:solidFill>
                <a:cs typeface="Calibri Light" panose="020F0302020204030204" pitchFamily="34" charset="0"/>
              </a:rPr>
              <a:t>Projets labellisés pôles de compétitivité: transmettre les comptes rendus au(x) pôle(s) en même temps qu</a:t>
            </a:r>
            <a:r>
              <a:rPr lang="fr-FR" altLang="fr-FR" sz="1600" dirty="0">
                <a:solidFill>
                  <a:schemeClr val="tx1"/>
                </a:solidFill>
                <a:cs typeface="Calibri Light" panose="020F0302020204030204" pitchFamily="34" charset="0"/>
              </a:rPr>
              <a:t>’</a:t>
            </a:r>
            <a:r>
              <a:rPr lang="fr-FR" sz="1600" dirty="0">
                <a:solidFill>
                  <a:schemeClr val="tx1"/>
                </a:solidFill>
                <a:cs typeface="Calibri Light" panose="020F0302020204030204" pitchFamily="34" charset="0"/>
              </a:rPr>
              <a:t>à l</a:t>
            </a:r>
            <a:r>
              <a:rPr lang="fr-FR" altLang="fr-FR" sz="1600" dirty="0">
                <a:solidFill>
                  <a:schemeClr val="tx1"/>
                </a:solidFill>
                <a:cs typeface="Calibri Light" panose="020F0302020204030204" pitchFamily="34" charset="0"/>
              </a:rPr>
              <a:t>’</a:t>
            </a:r>
            <a:r>
              <a:rPr lang="fr-FR" sz="1600" dirty="0">
                <a:solidFill>
                  <a:schemeClr val="tx1"/>
                </a:solidFill>
                <a:cs typeface="Calibri Light" panose="020F0302020204030204" pitchFamily="34" charset="0"/>
              </a:rPr>
              <a:t>ANR</a:t>
            </a:r>
          </a:p>
          <a:p>
            <a:pPr>
              <a:buFont typeface="Arial" pitchFamily="34" charset="0"/>
              <a:buChar char="•"/>
              <a:defRPr/>
            </a:pPr>
            <a:r>
              <a:rPr lang="fr-FR" sz="1600" dirty="0">
                <a:solidFill>
                  <a:schemeClr val="tx1"/>
                </a:solidFill>
                <a:cs typeface="Calibri Light" panose="020F0302020204030204" pitchFamily="34" charset="0"/>
              </a:rPr>
              <a:t>Profiter des comptes rendus pour capitaliser les résultats</a:t>
            </a:r>
          </a:p>
          <a:p>
            <a:pPr>
              <a:defRPr/>
            </a:pPr>
            <a:endParaRPr lang="fr-FR" sz="1600" dirty="0">
              <a:latin typeface="Calibri Light" panose="020F0302020204030204" pitchFamily="34" charset="0"/>
              <a:cs typeface="Calibri Light" panose="020F0302020204030204" pitchFamily="34" charset="0"/>
            </a:endParaRPr>
          </a:p>
        </p:txBody>
      </p:sp>
      <p:pic>
        <p:nvPicPr>
          <p:cNvPr id="4" name="Image 3" descr="Une image contenant extérieur, garé, bus, assis&#10;&#10;Description générée automatiquement">
            <a:extLst>
              <a:ext uri="{FF2B5EF4-FFF2-40B4-BE49-F238E27FC236}">
                <a16:creationId xmlns:a16="http://schemas.microsoft.com/office/drawing/2014/main" id="{6730E0CA-DA1A-4050-95DF-051570FB4479}"/>
              </a:ext>
            </a:extLst>
          </p:cNvPr>
          <p:cNvPicPr>
            <a:picLocks noChangeAspect="1"/>
          </p:cNvPicPr>
          <p:nvPr/>
        </p:nvPicPr>
        <p:blipFill>
          <a:blip r:embed="rId2"/>
          <a:stretch>
            <a:fillRect/>
          </a:stretch>
        </p:blipFill>
        <p:spPr>
          <a:xfrm>
            <a:off x="225378" y="4216506"/>
            <a:ext cx="1042483" cy="2524186"/>
          </a:xfrm>
          <a:prstGeom prst="rect">
            <a:avLst/>
          </a:prstGeom>
        </p:spPr>
      </p:pic>
      <p:pic>
        <p:nvPicPr>
          <p:cNvPr id="5" name="Image 4">
            <a:extLst>
              <a:ext uri="{FF2B5EF4-FFF2-40B4-BE49-F238E27FC236}">
                <a16:creationId xmlns:a16="http://schemas.microsoft.com/office/drawing/2014/main" id="{1A0AAC46-383B-4C63-80AC-5DCE468387A0}"/>
              </a:ext>
            </a:extLst>
          </p:cNvPr>
          <p:cNvPicPr>
            <a:picLocks noChangeAspect="1"/>
          </p:cNvPicPr>
          <p:nvPr/>
        </p:nvPicPr>
        <p:blipFill rotWithShape="1">
          <a:blip r:embed="rId3"/>
          <a:srcRect t="23999"/>
          <a:stretch/>
        </p:blipFill>
        <p:spPr>
          <a:xfrm>
            <a:off x="2073437" y="4216506"/>
            <a:ext cx="6063194" cy="1521863"/>
          </a:xfrm>
          <a:prstGeom prst="rect">
            <a:avLst/>
          </a:prstGeom>
        </p:spPr>
      </p:pic>
      <p:sp>
        <p:nvSpPr>
          <p:cNvPr id="6" name="Rectangle 5">
            <a:extLst>
              <a:ext uri="{FF2B5EF4-FFF2-40B4-BE49-F238E27FC236}">
                <a16:creationId xmlns:a16="http://schemas.microsoft.com/office/drawing/2014/main" id="{5AD7A44C-0E24-4119-9F1C-E84850350315}"/>
              </a:ext>
            </a:extLst>
          </p:cNvPr>
          <p:cNvSpPr/>
          <p:nvPr/>
        </p:nvSpPr>
        <p:spPr>
          <a:xfrm>
            <a:off x="787926" y="5911628"/>
            <a:ext cx="8154281" cy="304955"/>
          </a:xfrm>
          <a:prstGeom prst="rect">
            <a:avLst/>
          </a:prstGeom>
        </p:spPr>
        <p:txBody>
          <a:bodyPr wrap="square">
            <a:spAutoFit/>
          </a:bodyPr>
          <a:lstStyle/>
          <a:p>
            <a:pPr algn="ctr">
              <a:lnSpc>
                <a:spcPct val="73000"/>
              </a:lnSpc>
              <a:defRPr/>
            </a:pPr>
            <a:r>
              <a:rPr lang="fr-FR" b="1" dirty="0"/>
              <a:t>Une revue au ¾ de votre projet est aussi prévue</a:t>
            </a:r>
          </a:p>
        </p:txBody>
      </p:sp>
    </p:spTree>
    <p:extLst>
      <p:ext uri="{BB962C8B-B14F-4D97-AF65-F5344CB8AC3E}">
        <p14:creationId xmlns:p14="http://schemas.microsoft.com/office/powerpoint/2010/main" val="282165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C7A3DF-31A2-4B4E-96F4-597314D68B41}"/>
              </a:ext>
            </a:extLst>
          </p:cNvPr>
          <p:cNvSpPr>
            <a:spLocks noGrp="1"/>
          </p:cNvSpPr>
          <p:nvPr>
            <p:ph type="title"/>
          </p:nvPr>
        </p:nvSpPr>
        <p:spPr>
          <a:xfrm>
            <a:off x="381000" y="294516"/>
            <a:ext cx="8229600" cy="656699"/>
          </a:xfrm>
        </p:spPr>
        <p:txBody>
          <a:bodyPr>
            <a:normAutofit fontScale="90000"/>
          </a:bodyPr>
          <a:lstStyle/>
          <a:p>
            <a:r>
              <a:rPr lang="fr-FR" dirty="0"/>
              <a:t>Communication / Valorisation</a:t>
            </a:r>
          </a:p>
        </p:txBody>
      </p:sp>
      <p:sp>
        <p:nvSpPr>
          <p:cNvPr id="3" name="Espace réservé du texte 3">
            <a:extLst>
              <a:ext uri="{FF2B5EF4-FFF2-40B4-BE49-F238E27FC236}">
                <a16:creationId xmlns:a16="http://schemas.microsoft.com/office/drawing/2014/main" id="{143B8991-A1F1-4CAD-8753-9AEDA7001265}"/>
              </a:ext>
            </a:extLst>
          </p:cNvPr>
          <p:cNvSpPr txBox="1">
            <a:spLocks/>
          </p:cNvSpPr>
          <p:nvPr/>
        </p:nvSpPr>
        <p:spPr>
          <a:xfrm>
            <a:off x="368300" y="1388125"/>
            <a:ext cx="8407400" cy="4428078"/>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sz="2100" dirty="0">
                <a:solidFill>
                  <a:schemeClr val="tx1"/>
                </a:solidFill>
                <a:latin typeface="+mj-lt"/>
                <a:cs typeface="Calibri Light" panose="020F0302020204030204" pitchFamily="34" charset="0"/>
              </a:rPr>
              <a:t>Site web du projet</a:t>
            </a:r>
          </a:p>
          <a:p>
            <a:pPr>
              <a:defRPr/>
            </a:pPr>
            <a:endParaRPr lang="fr-FR" sz="2100" dirty="0">
              <a:solidFill>
                <a:schemeClr val="tx1"/>
              </a:solidFill>
              <a:latin typeface="+mj-lt"/>
              <a:cs typeface="Calibri Light" panose="020F0302020204030204" pitchFamily="34" charset="0"/>
            </a:endParaRPr>
          </a:p>
          <a:p>
            <a:pPr lvl="1">
              <a:lnSpc>
                <a:spcPct val="73000"/>
              </a:lnSpc>
              <a:buFont typeface="Calibri" panose="020F0502020204030204" pitchFamily="34" charset="0"/>
              <a:buChar char="‐"/>
              <a:defRPr/>
            </a:pPr>
            <a:r>
              <a:rPr lang="fr-FR" sz="2100" dirty="0">
                <a:latin typeface="+mj-lt"/>
                <a:cs typeface="Calibri Light" panose="020F0302020204030204" pitchFamily="34" charset="0"/>
              </a:rPr>
              <a:t> Mettre en place et tenir à jour un site web du projet (mise à jour recommandée aux jalons du projet et au moins tous les 6 mois)</a:t>
            </a:r>
          </a:p>
          <a:p>
            <a:pPr lvl="1">
              <a:lnSpc>
                <a:spcPct val="73000"/>
              </a:lnSpc>
              <a:defRPr/>
            </a:pPr>
            <a:endParaRPr lang="fr-FR" sz="2100" dirty="0">
              <a:latin typeface="+mj-lt"/>
              <a:cs typeface="Calibri Light" panose="020F0302020204030204" pitchFamily="34" charset="0"/>
            </a:endParaRPr>
          </a:p>
          <a:p>
            <a:pPr lvl="1">
              <a:lnSpc>
                <a:spcPct val="73000"/>
              </a:lnSpc>
              <a:buFont typeface="Calibri" panose="020F0502020204030204" pitchFamily="34" charset="0"/>
              <a:buChar char="‐"/>
              <a:defRPr/>
            </a:pPr>
            <a:r>
              <a:rPr lang="fr-FR" sz="2100" dirty="0">
                <a:latin typeface="+mj-lt"/>
                <a:cs typeface="Calibri Light" panose="020F0302020204030204" pitchFamily="34" charset="0"/>
              </a:rPr>
              <a:t>La référence ANR du projet doit apparaître sur la page d'accueil</a:t>
            </a:r>
          </a:p>
          <a:p>
            <a:pPr lvl="1">
              <a:lnSpc>
                <a:spcPct val="73000"/>
              </a:lnSpc>
              <a:defRPr/>
            </a:pPr>
            <a:endParaRPr lang="fr-FR" sz="2100" dirty="0">
              <a:latin typeface="+mj-lt"/>
              <a:cs typeface="Calibri Light" panose="020F0302020204030204" pitchFamily="34" charset="0"/>
            </a:endParaRPr>
          </a:p>
          <a:p>
            <a:pPr>
              <a:defRPr/>
            </a:pPr>
            <a:r>
              <a:rPr lang="fr-FR" sz="2100" dirty="0">
                <a:solidFill>
                  <a:schemeClr val="tx1"/>
                </a:solidFill>
                <a:latin typeface="+mj-lt"/>
                <a:cs typeface="Calibri Light" panose="020F0302020204030204" pitchFamily="34" charset="0"/>
              </a:rPr>
              <a:t>Présentation</a:t>
            </a:r>
          </a:p>
          <a:p>
            <a:pPr lvl="1">
              <a:lnSpc>
                <a:spcPct val="73000"/>
              </a:lnSpc>
              <a:buFont typeface="Calibri" panose="020F0502020204030204" pitchFamily="34" charset="0"/>
              <a:buChar char="‐"/>
              <a:defRPr/>
            </a:pPr>
            <a:r>
              <a:rPr lang="fr-FR" sz="2100" dirty="0">
                <a:latin typeface="+mj-lt"/>
                <a:cs typeface="Calibri Light" panose="020F0302020204030204" pitchFamily="34" charset="0"/>
              </a:rPr>
              <a:t>Utiliser le logo de l’ANR téléchargeable sur le site de l’ANR : </a:t>
            </a:r>
            <a:r>
              <a:rPr lang="fr-FR" sz="2100" dirty="0">
                <a:latin typeface="+mj-lt"/>
                <a:cs typeface="Calibri Light" panose="020F0302020204030204" pitchFamily="34" charset="0"/>
                <a:hlinkClick r:id="rId2"/>
              </a:rPr>
              <a:t>https://anr.fr/fr/ressources/charte-logo/</a:t>
            </a:r>
            <a:r>
              <a:rPr lang="fr-FR" sz="2100" dirty="0">
                <a:latin typeface="+mj-lt"/>
                <a:cs typeface="Calibri Light" panose="020F0302020204030204" pitchFamily="34" charset="0"/>
              </a:rPr>
              <a:t> </a:t>
            </a:r>
          </a:p>
          <a:p>
            <a:pPr>
              <a:defRPr/>
            </a:pPr>
            <a:endParaRPr lang="fr-FR" sz="3600" dirty="0">
              <a:solidFill>
                <a:schemeClr val="tx1"/>
              </a:solidFill>
              <a:latin typeface="+mj-lt"/>
            </a:endParaRPr>
          </a:p>
          <a:p>
            <a:endParaRPr lang="fr-FR" sz="3600" dirty="0">
              <a:solidFill>
                <a:schemeClr val="tx1"/>
              </a:solidFill>
              <a:latin typeface="+mj-lt"/>
            </a:endParaRPr>
          </a:p>
        </p:txBody>
      </p:sp>
      <p:pic>
        <p:nvPicPr>
          <p:cNvPr id="4" name="Image 3">
            <a:extLst>
              <a:ext uri="{FF2B5EF4-FFF2-40B4-BE49-F238E27FC236}">
                <a16:creationId xmlns:a16="http://schemas.microsoft.com/office/drawing/2014/main" id="{82305391-2B81-472F-BD40-EA500B346109}"/>
              </a:ext>
            </a:extLst>
          </p:cNvPr>
          <p:cNvPicPr>
            <a:picLocks noChangeAspect="1"/>
          </p:cNvPicPr>
          <p:nvPr/>
        </p:nvPicPr>
        <p:blipFill>
          <a:blip r:embed="rId3"/>
          <a:stretch>
            <a:fillRect/>
          </a:stretch>
        </p:blipFill>
        <p:spPr>
          <a:xfrm>
            <a:off x="6097225" y="4183369"/>
            <a:ext cx="2513375" cy="1479301"/>
          </a:xfrm>
          <a:prstGeom prst="rect">
            <a:avLst/>
          </a:prstGeom>
        </p:spPr>
      </p:pic>
    </p:spTree>
    <p:extLst>
      <p:ext uri="{BB962C8B-B14F-4D97-AF65-F5344CB8AC3E}">
        <p14:creationId xmlns:p14="http://schemas.microsoft.com/office/powerpoint/2010/main" val="1067329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a:extLst>
              <a:ext uri="{FF2B5EF4-FFF2-40B4-BE49-F238E27FC236}">
                <a16:creationId xmlns:a16="http://schemas.microsoft.com/office/drawing/2014/main" id="{FC10507F-551D-9CC2-ADE8-EC5B4AC7BB20}"/>
              </a:ext>
            </a:extLst>
          </p:cNvPr>
          <p:cNvSpPr>
            <a:spLocks noGrp="1" noChangeArrowheads="1"/>
          </p:cNvSpPr>
          <p:nvPr>
            <p:ph type="ctrTitle"/>
          </p:nvPr>
        </p:nvSpPr>
        <p:spPr>
          <a:xfrm>
            <a:off x="520303" y="2508648"/>
            <a:ext cx="6081713" cy="1612106"/>
          </a:xfrm>
        </p:spPr>
        <p:txBody>
          <a:bodyPr/>
          <a:lstStyle/>
          <a:p>
            <a:pPr eaLnBrk="1" hangingPunct="1"/>
            <a:r>
              <a:rPr lang="fr-FR" altLang="fr-FR" sz="2700"/>
              <a:t>La Politique Science ouverte </a:t>
            </a:r>
            <a:br>
              <a:rPr lang="fr-FR" altLang="fr-FR" sz="2700"/>
            </a:br>
            <a:r>
              <a:rPr lang="fr-FR" altLang="fr-FR" sz="2700"/>
              <a:t>de l’ANR</a:t>
            </a:r>
            <a:endParaRPr lang="fr-FR" altLang="fr-FR"/>
          </a:p>
        </p:txBody>
      </p:sp>
      <p:sp>
        <p:nvSpPr>
          <p:cNvPr id="5123" name="Sous-titre 2">
            <a:extLst>
              <a:ext uri="{FF2B5EF4-FFF2-40B4-BE49-F238E27FC236}">
                <a16:creationId xmlns:a16="http://schemas.microsoft.com/office/drawing/2014/main" id="{E8F22925-2A1D-7324-FCBE-37D0254117B0}"/>
              </a:ext>
            </a:extLst>
          </p:cNvPr>
          <p:cNvSpPr>
            <a:spLocks noGrp="1" noChangeArrowheads="1"/>
          </p:cNvSpPr>
          <p:nvPr>
            <p:ph type="subTitle" idx="1"/>
          </p:nvPr>
        </p:nvSpPr>
        <p:spPr>
          <a:xfrm>
            <a:off x="520304" y="3617119"/>
            <a:ext cx="4544615" cy="1063229"/>
          </a:xfrm>
        </p:spPr>
        <p:txBody>
          <a:bodyPr/>
          <a:lstStyle/>
          <a:p>
            <a:pPr eaLnBrk="1" hangingPunct="1">
              <a:spcBef>
                <a:spcPct val="0"/>
              </a:spcBef>
            </a:pPr>
            <a:r>
              <a:rPr lang="fr-FR" altLang="fr-FR">
                <a:ea typeface="45 Helvetica Light"/>
              </a:rPr>
              <a:t>Kick-off 2023</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2">
            <a:extLst>
              <a:ext uri="{FF2B5EF4-FFF2-40B4-BE49-F238E27FC236}">
                <a16:creationId xmlns:a16="http://schemas.microsoft.com/office/drawing/2014/main" id="{53277185-A811-2C68-463E-BDA1C1AE05A4}"/>
              </a:ext>
            </a:extLst>
          </p:cNvPr>
          <p:cNvSpPr>
            <a:spLocks noGrp="1" noChangeArrowheads="1"/>
          </p:cNvSpPr>
          <p:nvPr>
            <p:ph type="title"/>
          </p:nvPr>
        </p:nvSpPr>
        <p:spPr>
          <a:xfrm>
            <a:off x="372666" y="1091804"/>
            <a:ext cx="8229600" cy="491728"/>
          </a:xfrm>
        </p:spPr>
        <p:txBody>
          <a:bodyPr/>
          <a:lstStyle/>
          <a:p>
            <a:pPr eaLnBrk="1" hangingPunct="1"/>
            <a:r>
              <a:rPr lang="fr-FR" altLang="fr-FR" sz="2400"/>
              <a:t>Le volet publications scientifiques </a:t>
            </a:r>
          </a:p>
        </p:txBody>
      </p:sp>
      <p:sp>
        <p:nvSpPr>
          <p:cNvPr id="5" name="ZoneTexte 3">
            <a:extLst>
              <a:ext uri="{FF2B5EF4-FFF2-40B4-BE49-F238E27FC236}">
                <a16:creationId xmlns:a16="http://schemas.microsoft.com/office/drawing/2014/main" id="{FF4F0E91-109D-4E14-83BD-5B652A72DC0E}"/>
              </a:ext>
            </a:extLst>
          </p:cNvPr>
          <p:cNvSpPr txBox="1">
            <a:spLocks noChangeArrowheads="1"/>
          </p:cNvSpPr>
          <p:nvPr/>
        </p:nvSpPr>
        <p:spPr bwMode="auto">
          <a:xfrm>
            <a:off x="285750" y="1866900"/>
            <a:ext cx="8572500" cy="3624069"/>
          </a:xfrm>
          <a:prstGeom prst="rect">
            <a:avLst/>
          </a:prstGeom>
          <a:noFill/>
          <a:ln>
            <a:noFill/>
          </a:ln>
        </p:spPr>
        <p:txBody>
          <a:bodyPr>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buFont typeface="Arial" panose="020B0604020202020204" pitchFamily="34" charset="0"/>
              <a:buChar char="•"/>
              <a:defRPr/>
            </a:pPr>
            <a:r>
              <a:rPr lang="fr-FR" altLang="fr-FR" sz="1350" dirty="0"/>
              <a:t>Toutes les publications scientifiques issues des projets de recherche ANR financés dans le cadre du Plan d’Action 2023 devront être </a:t>
            </a:r>
            <a:r>
              <a:rPr lang="fr-FR" altLang="fr-FR" sz="1350" b="1" dirty="0"/>
              <a:t>disponibles en accès ouvert immédiat sous la licence </a:t>
            </a:r>
            <a:r>
              <a:rPr lang="fr-FR" altLang="fr-FR" sz="1350" b="1" i="1" dirty="0"/>
              <a:t>Creative Commons </a:t>
            </a:r>
            <a:r>
              <a:rPr lang="fr-FR" altLang="fr-FR" sz="1350" b="1" dirty="0"/>
              <a:t>CC-BY.</a:t>
            </a:r>
          </a:p>
          <a:p>
            <a:pPr marL="0" indent="0">
              <a:defRPr/>
            </a:pPr>
            <a:endParaRPr lang="fr-FR" altLang="fr-FR" sz="1350" dirty="0"/>
          </a:p>
          <a:p>
            <a:pPr marL="0" indent="0">
              <a:defRPr/>
            </a:pPr>
            <a:endParaRPr lang="fr-FR" altLang="fr-FR" sz="1350" dirty="0"/>
          </a:p>
          <a:p>
            <a:pPr>
              <a:buFont typeface="Arial" panose="020B0604020202020204" pitchFamily="34" charset="0"/>
              <a:buChar char="•"/>
              <a:defRPr/>
            </a:pPr>
            <a:r>
              <a:rPr lang="fr-FR" altLang="fr-FR" sz="1350" dirty="0"/>
              <a:t>Le coordinateur ou la coordinatrice du projet s’engage à ce que le texte intégral des publications scientifiques (version acceptée pour publication ou version éditeur) soit déposé dans l’archive ouverte nationale HAL, </a:t>
            </a:r>
            <a:r>
              <a:rPr lang="fr-FR" altLang="fr-FR" sz="1350" b="1" dirty="0"/>
              <a:t>au plus tard au moment de la publication. </a:t>
            </a:r>
          </a:p>
          <a:p>
            <a:pPr marL="0" indent="0">
              <a:defRPr/>
            </a:pPr>
            <a:endParaRPr lang="fr-FR" altLang="fr-FR" sz="1350" b="1" dirty="0"/>
          </a:p>
          <a:p>
            <a:pPr marL="0" indent="0">
              <a:defRPr/>
            </a:pPr>
            <a:endParaRPr lang="fr-FR" altLang="fr-FR" sz="1350" b="1" dirty="0"/>
          </a:p>
          <a:p>
            <a:pPr>
              <a:buFont typeface="Arial" panose="020B0604020202020204" pitchFamily="34" charset="0"/>
              <a:buChar char="•"/>
              <a:defRPr/>
            </a:pPr>
            <a:r>
              <a:rPr lang="fr-FR" altLang="fr-FR" sz="1350" dirty="0"/>
              <a:t>Le coordinateur ou la coordinatrice du projet s’engage </a:t>
            </a:r>
            <a:r>
              <a:rPr lang="fr-FR" sz="1350" dirty="0"/>
              <a:t>à mentionner la référence ANR du projet de recherche (ex : ANR-22-CE64-0001) dont les publications sont issues, en associant un identifiant pérenne (DOI par exemple)</a:t>
            </a:r>
          </a:p>
          <a:p>
            <a:pPr>
              <a:buFont typeface="Arial" panose="020B0604020202020204" pitchFamily="34" charset="0"/>
              <a:buChar char="•"/>
              <a:defRPr/>
            </a:pPr>
            <a:endParaRPr lang="fr-FR" altLang="fr-FR" sz="1350" dirty="0"/>
          </a:p>
          <a:p>
            <a:pPr>
              <a:buFont typeface="Arial" panose="020B0604020202020204" pitchFamily="34" charset="0"/>
              <a:buChar char="•"/>
              <a:defRPr/>
            </a:pPr>
            <a:endParaRPr lang="fr-FR" altLang="fr-FR" sz="1350" dirty="0"/>
          </a:p>
          <a:p>
            <a:pPr>
              <a:buFont typeface="Arial" panose="020B0604020202020204" pitchFamily="34" charset="0"/>
              <a:buChar char="•"/>
              <a:defRPr/>
            </a:pPr>
            <a:r>
              <a:rPr lang="fr-FR" altLang="fr-FR" sz="1350" dirty="0"/>
              <a:t>L’ANR encourage la publication en accès ouvert des ouvrages de recherche </a:t>
            </a:r>
            <a:r>
              <a:rPr lang="fr-FR" sz="1350" dirty="0"/>
              <a:t>et recommande le dépôt des prépublications (</a:t>
            </a:r>
            <a:r>
              <a:rPr lang="fr-FR" sz="1350" i="1" dirty="0" err="1"/>
              <a:t>preprint</a:t>
            </a:r>
            <a:r>
              <a:rPr lang="fr-FR" sz="1350" dirty="0"/>
              <a:t>) dans des plateformes ou archives ouvertes</a:t>
            </a:r>
            <a:endParaRPr lang="fr-FR" altLang="fr-FR" sz="135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8C9A3BD-ADE5-428A-A2DD-F5EE06FFC251}"/>
              </a:ext>
            </a:extLst>
          </p:cNvPr>
          <p:cNvSpPr txBox="1"/>
          <p:nvPr/>
        </p:nvSpPr>
        <p:spPr>
          <a:xfrm>
            <a:off x="522685" y="1853804"/>
            <a:ext cx="8054578" cy="3831818"/>
          </a:xfrm>
          <a:prstGeom prst="rect">
            <a:avLst/>
          </a:prstGeom>
          <a:noFill/>
        </p:spPr>
        <p:txBody>
          <a:bodyPr>
            <a:spAutoFit/>
          </a:bodyPr>
          <a:lstStyle/>
          <a:p>
            <a:pPr>
              <a:defRPr/>
            </a:pPr>
            <a:r>
              <a:rPr lang="fr-FR" sz="1350" b="1" dirty="0"/>
              <a:t>Les trois voies possibles pour une publication en accès ouvert immédiat </a:t>
            </a:r>
            <a:r>
              <a:rPr lang="fr-FR" sz="1350" dirty="0"/>
              <a:t>:</a:t>
            </a:r>
          </a:p>
          <a:p>
            <a:pPr>
              <a:defRPr/>
            </a:pPr>
            <a:endParaRPr lang="fr-FR" sz="1350" dirty="0"/>
          </a:p>
          <a:p>
            <a:pPr>
              <a:defRPr/>
            </a:pPr>
            <a:endParaRPr lang="fr-FR" sz="1350" dirty="0"/>
          </a:p>
          <a:p>
            <a:pPr marL="257175" indent="-257175">
              <a:buFont typeface="+mj-lt"/>
              <a:buAutoNum type="arabicPeriod"/>
              <a:defRPr/>
            </a:pPr>
            <a:r>
              <a:rPr lang="fr-FR" sz="1350" dirty="0"/>
              <a:t>Publication dans une revue nativement en accès ouvert ;</a:t>
            </a:r>
          </a:p>
          <a:p>
            <a:pPr marL="257175" indent="-257175">
              <a:buFont typeface="+mj-lt"/>
              <a:buAutoNum type="arabicPeriod"/>
              <a:defRPr/>
            </a:pPr>
            <a:endParaRPr lang="fr-FR" sz="1350" dirty="0"/>
          </a:p>
          <a:p>
            <a:pPr marL="257175" indent="-257175">
              <a:buFont typeface="+mj-lt"/>
              <a:buAutoNum type="arabicPeriod"/>
              <a:defRPr/>
            </a:pPr>
            <a:endParaRPr lang="fr-FR" sz="1350" dirty="0"/>
          </a:p>
          <a:p>
            <a:pPr marL="257175" indent="-257175">
              <a:buFont typeface="+mj-lt"/>
              <a:buAutoNum type="arabicPeriod"/>
              <a:defRPr/>
            </a:pPr>
            <a:r>
              <a:rPr lang="fr-FR" sz="1350" dirty="0"/>
              <a:t>Publication dans une revue par abonnement faisant partie d’un </a:t>
            </a:r>
            <a:r>
              <a:rPr lang="fr-FR" sz="1350" dirty="0">
                <a:hlinkClick r:id="rId3"/>
              </a:rPr>
              <a:t>accord dit transformant ou journal transformatif</a:t>
            </a:r>
            <a:r>
              <a:rPr lang="fr-FR" sz="1350" dirty="0"/>
              <a:t> ; </a:t>
            </a:r>
          </a:p>
          <a:p>
            <a:pPr marL="257175" indent="-257175">
              <a:buFont typeface="+mj-lt"/>
              <a:buAutoNum type="arabicPeriod"/>
              <a:defRPr/>
            </a:pPr>
            <a:endParaRPr lang="fr-FR" sz="1350" dirty="0"/>
          </a:p>
          <a:p>
            <a:pPr marL="257175" indent="-257175">
              <a:buFont typeface="+mj-lt"/>
              <a:buAutoNum type="arabicPeriod"/>
              <a:defRPr/>
            </a:pPr>
            <a:endParaRPr lang="fr-FR" sz="1350" dirty="0"/>
          </a:p>
          <a:p>
            <a:pPr marL="257175" indent="-257175">
              <a:buFont typeface="+mj-lt"/>
              <a:buAutoNum type="arabicPeriod"/>
              <a:defRPr/>
            </a:pPr>
            <a:r>
              <a:rPr lang="fr-FR" sz="1350" dirty="0"/>
              <a:t>Publication dans une revue à abonnement. La version éditeur ou le manuscrit accepté pour publication sera déposé dans l’archive ouverte HAL sous une licence CCBY en mettant en œuvre la </a:t>
            </a:r>
            <a:r>
              <a:rPr lang="fr-FR" sz="1350" b="1" u="sng" dirty="0">
                <a:hlinkClick r:id="rId4"/>
              </a:rPr>
              <a:t>Stratégie de non-cession des droits (SNCD), </a:t>
            </a:r>
            <a:r>
              <a:rPr lang="fr-FR" sz="1350" dirty="0"/>
              <a:t>selon les modalités indiquées dans les conditions particulières de la décision ou convention de financement. </a:t>
            </a:r>
          </a:p>
          <a:p>
            <a:pPr marL="257175" indent="-257175">
              <a:buFont typeface="+mj-lt"/>
              <a:buAutoNum type="arabicPeriod"/>
              <a:defRPr/>
            </a:pPr>
            <a:endParaRPr lang="fr-FR" sz="1350" dirty="0"/>
          </a:p>
          <a:p>
            <a:pPr marL="257175" indent="-257175">
              <a:buFont typeface="+mj-lt"/>
              <a:buAutoNum type="arabicPeriod"/>
              <a:defRPr/>
            </a:pPr>
            <a:endParaRPr lang="fr-FR" sz="1350" dirty="0"/>
          </a:p>
          <a:p>
            <a:pPr>
              <a:defRPr/>
            </a:pPr>
            <a:r>
              <a:rPr lang="fr-FR" sz="1350" dirty="0"/>
              <a:t>Les coûts de publication dans des revues hybrides ne sont pas des dépenses éligibles</a:t>
            </a:r>
          </a:p>
          <a:p>
            <a:pPr>
              <a:defRPr/>
            </a:pPr>
            <a:endParaRPr lang="fr-FR" sz="1350" dirty="0"/>
          </a:p>
        </p:txBody>
      </p:sp>
      <p:sp>
        <p:nvSpPr>
          <p:cNvPr id="7171" name="Titre 2">
            <a:extLst>
              <a:ext uri="{FF2B5EF4-FFF2-40B4-BE49-F238E27FC236}">
                <a16:creationId xmlns:a16="http://schemas.microsoft.com/office/drawing/2014/main" id="{326D1AE4-1DBC-B5F0-60CF-EA0C6D7FA0AF}"/>
              </a:ext>
            </a:extLst>
          </p:cNvPr>
          <p:cNvSpPr>
            <a:spLocks noGrp="1" noChangeArrowheads="1"/>
          </p:cNvSpPr>
          <p:nvPr>
            <p:ph type="title"/>
          </p:nvPr>
        </p:nvSpPr>
        <p:spPr>
          <a:xfrm>
            <a:off x="372666" y="1091804"/>
            <a:ext cx="8229600" cy="491728"/>
          </a:xfrm>
        </p:spPr>
        <p:txBody>
          <a:bodyPr/>
          <a:lstStyle/>
          <a:p>
            <a:pPr eaLnBrk="1" hangingPunct="1"/>
            <a:r>
              <a:rPr lang="fr-FR" altLang="fr-FR" sz="2400"/>
              <a:t>Le volet publications scientifiques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re 3">
            <a:extLst>
              <a:ext uri="{FF2B5EF4-FFF2-40B4-BE49-F238E27FC236}">
                <a16:creationId xmlns:a16="http://schemas.microsoft.com/office/drawing/2014/main" id="{7B02F3EC-2F30-DC46-5E33-DE9F5BE82802}"/>
              </a:ext>
            </a:extLst>
          </p:cNvPr>
          <p:cNvSpPr>
            <a:spLocks noGrp="1" noChangeArrowheads="1"/>
          </p:cNvSpPr>
          <p:nvPr>
            <p:ph type="title"/>
          </p:nvPr>
        </p:nvSpPr>
        <p:spPr>
          <a:xfrm>
            <a:off x="381000" y="1078706"/>
            <a:ext cx="8229600" cy="491729"/>
          </a:xfrm>
        </p:spPr>
        <p:txBody>
          <a:bodyPr/>
          <a:lstStyle/>
          <a:p>
            <a:pPr eaLnBrk="1" hangingPunct="1"/>
            <a:r>
              <a:rPr lang="fr-FR" altLang="fr-FR" sz="2400"/>
              <a:t>Le volet données de la recherche </a:t>
            </a:r>
          </a:p>
        </p:txBody>
      </p:sp>
      <p:sp>
        <p:nvSpPr>
          <p:cNvPr id="5" name="ZoneTexte 4">
            <a:extLst>
              <a:ext uri="{FF2B5EF4-FFF2-40B4-BE49-F238E27FC236}">
                <a16:creationId xmlns:a16="http://schemas.microsoft.com/office/drawing/2014/main" id="{01BA3A77-46AE-4173-AD45-1E82E8CFE69F}"/>
              </a:ext>
            </a:extLst>
          </p:cNvPr>
          <p:cNvSpPr txBox="1"/>
          <p:nvPr/>
        </p:nvSpPr>
        <p:spPr>
          <a:xfrm>
            <a:off x="569119" y="1984772"/>
            <a:ext cx="7650956" cy="3300904"/>
          </a:xfrm>
          <a:prstGeom prst="rect">
            <a:avLst/>
          </a:prstGeom>
          <a:noFill/>
        </p:spPr>
        <p:txBody>
          <a:bodyPr>
            <a:spAutoFit/>
          </a:bodyPr>
          <a:lstStyle/>
          <a:p>
            <a:pPr marL="214313" indent="-214313">
              <a:buFont typeface="Wingdings" panose="05000000000000000000" pitchFamily="2" charset="2"/>
              <a:buChar char="Ø"/>
              <a:defRPr/>
            </a:pPr>
            <a:r>
              <a:rPr lang="fr-FR" sz="1500" dirty="0"/>
              <a:t>Le coordinateur ou la coordinatrice du projet s’engage à :</a:t>
            </a:r>
          </a:p>
          <a:p>
            <a:pPr>
              <a:defRPr/>
            </a:pPr>
            <a:endParaRPr lang="fr-FR" sz="1500" dirty="0"/>
          </a:p>
          <a:p>
            <a:pPr marL="214313" indent="-214313">
              <a:buFontTx/>
              <a:buChar char="-"/>
              <a:defRPr/>
            </a:pPr>
            <a:r>
              <a:rPr lang="fr-FR" sz="1500" dirty="0"/>
              <a:t>Fournir un PGD qui devra être transmis </a:t>
            </a:r>
            <a:r>
              <a:rPr lang="fr-FR" sz="1500" b="1" dirty="0"/>
              <a:t>à</a:t>
            </a:r>
            <a:r>
              <a:rPr lang="fr-FR" sz="1500" dirty="0"/>
              <a:t> </a:t>
            </a:r>
            <a:r>
              <a:rPr lang="fr-FR" sz="1500" b="1" dirty="0"/>
              <a:t>l’ANR à T0+6</a:t>
            </a:r>
            <a:r>
              <a:rPr lang="fr-FR" sz="1500" dirty="0"/>
              <a:t> avec mise à jour à mi-parcours (si projet &gt; 30 mois) et à </a:t>
            </a:r>
            <a:r>
              <a:rPr lang="fr-FR" sz="1500" b="1" dirty="0"/>
              <a:t>la fin du projet</a:t>
            </a:r>
          </a:p>
          <a:p>
            <a:pPr>
              <a:defRPr/>
            </a:pPr>
            <a:endParaRPr lang="fr-FR" sz="1500" dirty="0"/>
          </a:p>
          <a:p>
            <a:pPr marL="214313" indent="-214313">
              <a:buFontTx/>
              <a:buChar char="-"/>
              <a:defRPr/>
            </a:pPr>
            <a:r>
              <a:rPr lang="fr-FR" sz="1500" dirty="0"/>
              <a:t>Un livrable avec 3 versions. </a:t>
            </a:r>
          </a:p>
          <a:p>
            <a:pPr>
              <a:defRPr/>
            </a:pPr>
            <a:endParaRPr lang="fr-FR" sz="1500" dirty="0"/>
          </a:p>
          <a:p>
            <a:pPr marL="557213" lvl="1" indent="-214313">
              <a:buFont typeface="Arial" panose="020B0604020202020204" pitchFamily="34" charset="0"/>
              <a:buChar char="•"/>
              <a:defRPr/>
            </a:pPr>
            <a:endParaRPr lang="fr-FR" sz="1500" dirty="0"/>
          </a:p>
          <a:p>
            <a:pPr marL="214313" indent="-214313">
              <a:buFont typeface="Wingdings" panose="05000000000000000000" pitchFamily="2" charset="2"/>
              <a:buChar char="Ø"/>
              <a:defRPr/>
            </a:pPr>
            <a:r>
              <a:rPr lang="fr-FR" sz="1500" dirty="0"/>
              <a:t>L’ANR recommande l’utilisation de son </a:t>
            </a:r>
            <a:r>
              <a:rPr lang="fr-FR" sz="1500" dirty="0">
                <a:hlinkClick r:id="rId3"/>
              </a:rPr>
              <a:t>modèle de PGD</a:t>
            </a:r>
            <a:r>
              <a:rPr lang="fr-FR" sz="1500" dirty="0"/>
              <a:t>, disponible sur </a:t>
            </a:r>
            <a:r>
              <a:rPr lang="fr-FR" sz="1500" dirty="0">
                <a:hlinkClick r:id="rId4"/>
              </a:rPr>
              <a:t>l’outil DMP OPIDOR</a:t>
            </a:r>
            <a:r>
              <a:rPr lang="fr-FR" sz="1500" dirty="0"/>
              <a:t> de l’INIST pour une saisie en ligne</a:t>
            </a:r>
          </a:p>
          <a:p>
            <a:pPr>
              <a:defRPr/>
            </a:pPr>
            <a:endParaRPr lang="fr-FR" sz="1500" dirty="0"/>
          </a:p>
          <a:p>
            <a:pPr marL="557213" lvl="1" indent="-214313">
              <a:buFont typeface="Arial" panose="020B0604020202020204" pitchFamily="34" charset="0"/>
              <a:buChar char="•"/>
              <a:defRPr/>
            </a:pPr>
            <a:endParaRPr lang="fr-FR" sz="1500" dirty="0"/>
          </a:p>
          <a:p>
            <a:pPr marL="214313" indent="-214313">
              <a:buFont typeface="Wingdings" panose="05000000000000000000" pitchFamily="2" charset="2"/>
              <a:buChar char="Ø"/>
              <a:defRPr/>
            </a:pPr>
            <a:r>
              <a:rPr lang="fr-FR" sz="1500" dirty="0"/>
              <a:t>Possibilité d’utiliser un modèle institutionnel de PGD d’un des partenaires du projet</a:t>
            </a:r>
          </a:p>
          <a:p>
            <a:pPr>
              <a:defRPr/>
            </a:pPr>
            <a:endParaRPr lang="fr-FR"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DE5E06-5B1D-C245-8210-B15D85054110}"/>
              </a:ext>
            </a:extLst>
          </p:cNvPr>
          <p:cNvSpPr>
            <a:spLocks noGrp="1"/>
          </p:cNvSpPr>
          <p:nvPr>
            <p:ph type="ctrTitle"/>
          </p:nvPr>
        </p:nvSpPr>
        <p:spPr>
          <a:xfrm>
            <a:off x="519996" y="2201333"/>
            <a:ext cx="7912804" cy="2149686"/>
          </a:xfrm>
        </p:spPr>
        <p:txBody>
          <a:bodyPr>
            <a:normAutofit fontScale="90000"/>
          </a:bodyPr>
          <a:lstStyle/>
          <a:p>
            <a:r>
              <a:rPr lang="fr-FR" dirty="0"/>
              <a:t>Suivi administratif et financier</a:t>
            </a:r>
            <a:br>
              <a:rPr lang="fr-FR" dirty="0"/>
            </a:br>
            <a:br>
              <a:rPr lang="fr-FR" dirty="0"/>
            </a:br>
            <a:r>
              <a:rPr lang="fr-FR" sz="2700" dirty="0"/>
              <a:t>Direction du Conventionnement et du Financement</a:t>
            </a:r>
            <a:endParaRPr lang="fr-FR" dirty="0"/>
          </a:p>
        </p:txBody>
      </p:sp>
    </p:spTree>
    <p:extLst>
      <p:ext uri="{BB962C8B-B14F-4D97-AF65-F5344CB8AC3E}">
        <p14:creationId xmlns:p14="http://schemas.microsoft.com/office/powerpoint/2010/main" val="2960877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re 3">
            <a:extLst>
              <a:ext uri="{FF2B5EF4-FFF2-40B4-BE49-F238E27FC236}">
                <a16:creationId xmlns:a16="http://schemas.microsoft.com/office/drawing/2014/main" id="{1D2CFB75-181F-DCAC-9DD7-BC74DF0D3D3E}"/>
              </a:ext>
            </a:extLst>
          </p:cNvPr>
          <p:cNvSpPr>
            <a:spLocks noGrp="1" noChangeArrowheads="1"/>
          </p:cNvSpPr>
          <p:nvPr>
            <p:ph type="title"/>
          </p:nvPr>
        </p:nvSpPr>
        <p:spPr>
          <a:xfrm>
            <a:off x="381000" y="1078706"/>
            <a:ext cx="8229600" cy="491729"/>
          </a:xfrm>
        </p:spPr>
        <p:txBody>
          <a:bodyPr/>
          <a:lstStyle/>
          <a:p>
            <a:pPr eaLnBrk="1" hangingPunct="1"/>
            <a:r>
              <a:rPr lang="fr-FR" altLang="fr-FR" sz="2400"/>
              <a:t>Le volet données de la recherche </a:t>
            </a:r>
          </a:p>
        </p:txBody>
      </p:sp>
      <p:sp>
        <p:nvSpPr>
          <p:cNvPr id="6" name="ZoneTexte 5">
            <a:extLst>
              <a:ext uri="{FF2B5EF4-FFF2-40B4-BE49-F238E27FC236}">
                <a16:creationId xmlns:a16="http://schemas.microsoft.com/office/drawing/2014/main" id="{C48D495E-0B8F-4F95-960E-65E8B85DFD33}"/>
              </a:ext>
            </a:extLst>
          </p:cNvPr>
          <p:cNvSpPr txBox="1"/>
          <p:nvPr/>
        </p:nvSpPr>
        <p:spPr>
          <a:xfrm>
            <a:off x="464344" y="2045494"/>
            <a:ext cx="7895035" cy="3000821"/>
          </a:xfrm>
          <a:prstGeom prst="rect">
            <a:avLst/>
          </a:prstGeom>
          <a:noFill/>
        </p:spPr>
        <p:txBody>
          <a:bodyPr>
            <a:spAutoFit/>
          </a:bodyPr>
          <a:lstStyle/>
          <a:p>
            <a:pPr>
              <a:defRPr/>
            </a:pPr>
            <a:r>
              <a:rPr lang="fr-FR" sz="1350" dirty="0"/>
              <a:t>Il est possible d’utiliser un nouveau modèle de Plan de gestion de données :</a:t>
            </a:r>
          </a:p>
          <a:p>
            <a:pPr>
              <a:defRPr/>
            </a:pPr>
            <a:r>
              <a:rPr lang="fr-FR" sz="1350" dirty="0"/>
              <a:t> </a:t>
            </a:r>
          </a:p>
          <a:p>
            <a:pPr marL="214313" indent="-214313">
              <a:buFontTx/>
              <a:buChar char="-"/>
              <a:defRPr/>
            </a:pPr>
            <a:r>
              <a:rPr lang="fr-FR" sz="1350" b="1" dirty="0"/>
              <a:t>Le PGD structuré </a:t>
            </a:r>
            <a:r>
              <a:rPr lang="fr-FR" sz="1350" dirty="0"/>
              <a:t>permet de récupérer facilement des informations issues de référentiels externes, comme par exemple des données liées aux projets financés par l’ANR via </a:t>
            </a:r>
            <a:r>
              <a:rPr lang="fr-FR" sz="1350" dirty="0" err="1"/>
              <a:t>data.gouv</a:t>
            </a:r>
            <a:endParaRPr lang="fr-FR" sz="1350" dirty="0"/>
          </a:p>
          <a:p>
            <a:pPr>
              <a:defRPr/>
            </a:pPr>
            <a:endParaRPr lang="fr-FR" sz="1350" dirty="0"/>
          </a:p>
          <a:p>
            <a:pPr marL="214313" indent="-214313">
              <a:buFontTx/>
              <a:buChar char="-"/>
              <a:defRPr/>
            </a:pPr>
            <a:r>
              <a:rPr lang="fr-FR" sz="1350" dirty="0"/>
              <a:t>Il est organisé selon le cycle de vie des données</a:t>
            </a:r>
          </a:p>
          <a:p>
            <a:pPr>
              <a:defRPr/>
            </a:pPr>
            <a:endParaRPr lang="fr-FR" sz="1350" dirty="0"/>
          </a:p>
          <a:p>
            <a:pPr marL="214313" indent="-214313">
              <a:buFontTx/>
              <a:buChar char="-"/>
              <a:defRPr/>
            </a:pPr>
            <a:r>
              <a:rPr lang="fr-FR" sz="1350" dirty="0"/>
              <a:t>Il prend en compte les exigences minimales recommandées par Science Europe</a:t>
            </a:r>
          </a:p>
          <a:p>
            <a:pPr>
              <a:defRPr/>
            </a:pPr>
            <a:endParaRPr lang="fr-FR" sz="1350" dirty="0"/>
          </a:p>
          <a:p>
            <a:pPr marL="214313" indent="-214313">
              <a:buFontTx/>
              <a:buChar char="-"/>
              <a:defRPr/>
            </a:pPr>
            <a:r>
              <a:rPr lang="fr-FR" sz="1350" dirty="0"/>
              <a:t>Il propose des formulaires et des référentiels pour répondre aux questions</a:t>
            </a:r>
          </a:p>
          <a:p>
            <a:pPr>
              <a:defRPr/>
            </a:pPr>
            <a:endParaRPr lang="fr-FR" sz="1350" dirty="0"/>
          </a:p>
          <a:p>
            <a:pPr marL="214313" indent="-214313">
              <a:buFontTx/>
              <a:buChar char="-"/>
              <a:defRPr/>
            </a:pPr>
            <a:r>
              <a:rPr lang="fr-FR" sz="1350" dirty="0"/>
              <a:t>Le modèle de PGD ANR structuré basé sur le modèle de Science Europe sera accessible en ligne sur le site</a:t>
            </a:r>
            <a:r>
              <a:rPr lang="fr-FR" sz="1350" u="sng" dirty="0">
                <a:hlinkClick r:id="rId2" tooltip="https://dmp.opidor.fr/"/>
              </a:rPr>
              <a:t> DMP OPIDOR</a:t>
            </a:r>
            <a:r>
              <a:rPr lang="fr-FR" sz="1350" dirty="0"/>
              <a:t> </a:t>
            </a:r>
          </a:p>
          <a:p>
            <a:pPr>
              <a:defRPr/>
            </a:pPr>
            <a:endParaRPr lang="fr-FR" sz="1350" dirty="0"/>
          </a:p>
        </p:txBody>
      </p:sp>
      <p:pic>
        <p:nvPicPr>
          <p:cNvPr id="11268" name="Picture 5">
            <a:extLst>
              <a:ext uri="{FF2B5EF4-FFF2-40B4-BE49-F238E27FC236}">
                <a16:creationId xmlns:a16="http://schemas.microsoft.com/office/drawing/2014/main" id="{A72ACBDD-C694-7F6E-0F03-D15250C40A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1266" y="4812506"/>
            <a:ext cx="2543175"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3">
            <a:extLst>
              <a:ext uri="{FF2B5EF4-FFF2-40B4-BE49-F238E27FC236}">
                <a16:creationId xmlns:a16="http://schemas.microsoft.com/office/drawing/2014/main" id="{30DC2D26-88B7-4916-A813-807E0265FF6B}"/>
              </a:ext>
            </a:extLst>
          </p:cNvPr>
          <p:cNvSpPr>
            <a:spLocks noGrp="1" noChangeArrowheads="1"/>
          </p:cNvSpPr>
          <p:nvPr>
            <p:ph type="title"/>
          </p:nvPr>
        </p:nvSpPr>
        <p:spPr>
          <a:xfrm>
            <a:off x="317898" y="586977"/>
            <a:ext cx="8229600" cy="491729"/>
          </a:xfrm>
        </p:spPr>
        <p:txBody>
          <a:bodyPr>
            <a:normAutofit fontScale="90000"/>
          </a:bodyPr>
          <a:lstStyle/>
          <a:p>
            <a:pPr eaLnBrk="1" hangingPunct="1">
              <a:defRPr/>
            </a:pPr>
            <a:r>
              <a:rPr lang="fr-FR" altLang="fr-FR" sz="2400" dirty="0"/>
              <a:t>Le volet données de la recherche : codes sources et logiciels </a:t>
            </a:r>
          </a:p>
        </p:txBody>
      </p:sp>
      <p:sp>
        <p:nvSpPr>
          <p:cNvPr id="12291" name="ZoneTexte 5">
            <a:extLst>
              <a:ext uri="{FF2B5EF4-FFF2-40B4-BE49-F238E27FC236}">
                <a16:creationId xmlns:a16="http://schemas.microsoft.com/office/drawing/2014/main" id="{FCCE99D3-6E03-8EDB-C6B3-AE1BA4FB220D}"/>
              </a:ext>
            </a:extLst>
          </p:cNvPr>
          <p:cNvSpPr txBox="1">
            <a:spLocks noChangeArrowheads="1"/>
          </p:cNvSpPr>
          <p:nvPr/>
        </p:nvSpPr>
        <p:spPr bwMode="auto">
          <a:xfrm>
            <a:off x="317898" y="2805113"/>
            <a:ext cx="850820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just">
              <a:buFont typeface="Arial" panose="020B0604020202020204" pitchFamily="34" charset="0"/>
              <a:buChar char="•"/>
            </a:pPr>
            <a:r>
              <a:rPr lang="fr-FR" altLang="fr-FR" sz="1350"/>
              <a:t>Enfin, conformément au 2ème Plan national pour la science ouverte, l’ANR recommande que les logiciels développés durant le projet soient mis à disposition sous une licence libre et que les codes sources soient archivés dans Software Heritage et décrits dans HAL en indiquant la référence du projet ANR (ex : ANR-22-CE56-0001)</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ZoneTexte 1">
            <a:extLst>
              <a:ext uri="{FF2B5EF4-FFF2-40B4-BE49-F238E27FC236}">
                <a16:creationId xmlns:a16="http://schemas.microsoft.com/office/drawing/2014/main" id="{8017F03D-8E1A-729B-5848-44DDADE9F02B}"/>
              </a:ext>
            </a:extLst>
          </p:cNvPr>
          <p:cNvSpPr txBox="1">
            <a:spLocks noChangeArrowheads="1"/>
          </p:cNvSpPr>
          <p:nvPr/>
        </p:nvSpPr>
        <p:spPr bwMode="auto">
          <a:xfrm>
            <a:off x="464344" y="1131094"/>
            <a:ext cx="77497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r>
              <a:rPr lang="fr-FR" altLang="fr-FR" sz="2400" b="1"/>
              <a:t>A retenir</a:t>
            </a:r>
          </a:p>
        </p:txBody>
      </p:sp>
      <p:sp>
        <p:nvSpPr>
          <p:cNvPr id="4" name="ZoneTexte 3">
            <a:extLst>
              <a:ext uri="{FF2B5EF4-FFF2-40B4-BE49-F238E27FC236}">
                <a16:creationId xmlns:a16="http://schemas.microsoft.com/office/drawing/2014/main" id="{646C497B-0CCA-4047-8C11-3620A8E79749}"/>
              </a:ext>
            </a:extLst>
          </p:cNvPr>
          <p:cNvSpPr txBox="1"/>
          <p:nvPr/>
        </p:nvSpPr>
        <p:spPr>
          <a:xfrm>
            <a:off x="450056" y="1984772"/>
            <a:ext cx="8243888" cy="3854901"/>
          </a:xfrm>
          <a:prstGeom prst="rect">
            <a:avLst/>
          </a:prstGeom>
          <a:noFill/>
        </p:spPr>
        <p:txBody>
          <a:bodyPr>
            <a:spAutoFit/>
          </a:bodyPr>
          <a:lstStyle/>
          <a:p>
            <a:pPr marL="214313" indent="-214313">
              <a:buFont typeface="Arial" panose="020B0604020202020204" pitchFamily="34" charset="0"/>
              <a:buChar char="•"/>
              <a:defRPr/>
            </a:pPr>
            <a:r>
              <a:rPr lang="fr-FR" sz="1275" dirty="0"/>
              <a:t>Un chercheur est libre de publier dans la revue ou le journal de son choix.</a:t>
            </a:r>
          </a:p>
          <a:p>
            <a:pPr marL="214313" indent="-214313">
              <a:buFont typeface="Arial" panose="020B0604020202020204" pitchFamily="34" charset="0"/>
              <a:buChar char="•"/>
              <a:defRPr/>
            </a:pPr>
            <a:endParaRPr lang="fr-FR" sz="1275" dirty="0"/>
          </a:p>
          <a:p>
            <a:pPr marL="214313" indent="-214313">
              <a:buFont typeface="Arial" panose="020B0604020202020204" pitchFamily="34" charset="0"/>
              <a:buChar char="•"/>
              <a:defRPr/>
            </a:pPr>
            <a:r>
              <a:rPr lang="fr-FR" sz="1275" dirty="0"/>
              <a:t>Si un chercheur choisit de publier dans une revue à abonnement, il protège ses droits de propriété intellectuelle par la mise en œuvre de </a:t>
            </a:r>
            <a:r>
              <a:rPr lang="fr-FR" sz="1275" b="1" dirty="0"/>
              <a:t>la stratégie de non-cession des droits</a:t>
            </a:r>
            <a:r>
              <a:rPr lang="fr-FR" sz="1275" dirty="0"/>
              <a:t>.</a:t>
            </a:r>
          </a:p>
          <a:p>
            <a:pPr>
              <a:defRPr/>
            </a:pPr>
            <a:endParaRPr lang="fr-FR" sz="1275" dirty="0"/>
          </a:p>
          <a:p>
            <a:pPr marL="214313" indent="-214313">
              <a:buFont typeface="Arial" panose="020B0604020202020204" pitchFamily="34" charset="0"/>
              <a:buChar char="•"/>
              <a:defRPr/>
            </a:pPr>
            <a:r>
              <a:rPr lang="fr-FR" altLang="fr-FR" sz="1275" dirty="0"/>
              <a:t>Le coordinateur ou la coordinatrice du projet s’engage à ce que le texte intégral des publications scientifiques (version acceptée pour publication ou version éditeur) soit déposé dans l’archive ouverte nationale HAL avec une licence </a:t>
            </a:r>
            <a:r>
              <a:rPr lang="fr-FR" altLang="fr-FR" sz="1275" i="1" dirty="0"/>
              <a:t>Creative Commons </a:t>
            </a:r>
            <a:r>
              <a:rPr lang="fr-FR" altLang="fr-FR" sz="1275" dirty="0"/>
              <a:t>CC-BY </a:t>
            </a:r>
            <a:r>
              <a:rPr lang="fr-FR" altLang="fr-FR" sz="1275" b="1" dirty="0"/>
              <a:t>au plus tard au moment de la publication. </a:t>
            </a:r>
          </a:p>
          <a:p>
            <a:pPr>
              <a:defRPr/>
            </a:pPr>
            <a:endParaRPr lang="fr-FR" sz="1275" dirty="0"/>
          </a:p>
          <a:p>
            <a:pPr marL="214313" indent="-214313">
              <a:buFont typeface="Arial" panose="020B0604020202020204" pitchFamily="34" charset="0"/>
              <a:buChar char="•"/>
              <a:defRPr/>
            </a:pPr>
            <a:r>
              <a:rPr lang="fr-FR" sz="1275" dirty="0"/>
              <a:t>Lors du dépôt dans HAL, il faut est nécessaire d’associer le code décision de son projet ANR (Ex : ANR-22-CE64-0001) à sa publication. Tout dépôt dans une autre archive ouverte est possible mais n’est pas suffisant. Le dépôt dans HAL permet l’association publication/projet.</a:t>
            </a:r>
          </a:p>
          <a:p>
            <a:pPr>
              <a:defRPr/>
            </a:pPr>
            <a:endParaRPr lang="fr-FR" sz="1275" dirty="0"/>
          </a:p>
          <a:p>
            <a:pPr marL="214313" indent="-214313">
              <a:buFont typeface="Arial" panose="020B0604020202020204" pitchFamily="34" charset="0"/>
              <a:buChar char="•"/>
              <a:defRPr/>
            </a:pPr>
            <a:r>
              <a:rPr lang="fr-FR" sz="1275" dirty="0"/>
              <a:t>Le PGD prépare aux conditions de diffusion des données de la recherche. Il est désormais possible d’utiliser un plan de gestion structuré, qui permet de récupérer facilement et automatiquement des informations issues de référentiels externes comme </a:t>
            </a:r>
            <a:r>
              <a:rPr lang="fr-FR" sz="1275" dirty="0" err="1"/>
              <a:t>data.gouv</a:t>
            </a:r>
            <a:endParaRPr lang="fr-FR" sz="1275" dirty="0"/>
          </a:p>
          <a:p>
            <a:pPr marL="214313" indent="-214313">
              <a:buFont typeface="Arial" panose="020B0604020202020204" pitchFamily="34" charset="0"/>
              <a:buChar char="•"/>
              <a:defRPr/>
            </a:pPr>
            <a:endParaRPr lang="fr-FR" sz="1350" dirty="0"/>
          </a:p>
          <a:p>
            <a:pPr marL="214313" indent="-214313">
              <a:buFont typeface="Arial" panose="020B0604020202020204" pitchFamily="34" charset="0"/>
              <a:buChar char="•"/>
              <a:defRPr/>
            </a:pPr>
            <a:endParaRPr lang="fr-FR" sz="1350" dirty="0"/>
          </a:p>
          <a:p>
            <a:pPr marL="214313" indent="-214313">
              <a:buFont typeface="Arial" panose="020B0604020202020204" pitchFamily="34" charset="0"/>
              <a:buChar char="•"/>
              <a:defRPr/>
            </a:pPr>
            <a:endParaRPr lang="fr-FR" sz="135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2">
            <a:extLst>
              <a:ext uri="{FF2B5EF4-FFF2-40B4-BE49-F238E27FC236}">
                <a16:creationId xmlns:a16="http://schemas.microsoft.com/office/drawing/2014/main" id="{623FC538-EF23-4D00-9CF7-D85F996E468A}"/>
              </a:ext>
            </a:extLst>
          </p:cNvPr>
          <p:cNvSpPr txBox="1">
            <a:spLocks noChangeArrowheads="1"/>
          </p:cNvSpPr>
          <p:nvPr/>
        </p:nvSpPr>
        <p:spPr bwMode="auto">
          <a:xfrm>
            <a:off x="672704" y="2216944"/>
            <a:ext cx="8108156" cy="3277820"/>
          </a:xfrm>
          <a:prstGeom prst="rect">
            <a:avLst/>
          </a:prstGeom>
          <a:noFill/>
          <a:ln>
            <a:noFill/>
          </a:ln>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marL="457189" defTabSz="914378">
              <a:buClr>
                <a:srgbClr val="000000"/>
              </a:buClr>
              <a:defRPr/>
            </a:pPr>
            <a:endParaRPr lang="fr-FR" sz="1350" kern="0" dirty="0">
              <a:solidFill>
                <a:srgbClr val="000000"/>
              </a:solidFill>
              <a:latin typeface="Arial"/>
              <a:cs typeface="Arial"/>
              <a:sym typeface="Arial"/>
            </a:endParaRPr>
          </a:p>
          <a:p>
            <a:pPr marL="914378" indent="-342892" defTabSz="914378">
              <a:buClr>
                <a:srgbClr val="000000"/>
              </a:buClr>
              <a:buSzPts val="1800"/>
              <a:buFont typeface="Arial"/>
              <a:buChar char="●"/>
              <a:defRPr/>
            </a:pPr>
            <a:r>
              <a:rPr lang="fr-FR" kern="0" dirty="0">
                <a:solidFill>
                  <a:srgbClr val="000000"/>
                </a:solidFill>
                <a:latin typeface="Arial"/>
                <a:cs typeface="Arial"/>
                <a:sym typeface="Arial"/>
              </a:rPr>
              <a:t>La </a:t>
            </a:r>
            <a:r>
              <a:rPr lang="fr-FR" u="sng" kern="0" dirty="0">
                <a:solidFill>
                  <a:srgbClr val="0000FF"/>
                </a:solidFill>
                <a:latin typeface="Arial"/>
                <a:cs typeface="Arial"/>
                <a:sym typeface="Arial"/>
                <a:hlinkClick r:id="rId2"/>
              </a:rPr>
              <a:t>page science ouverte de l’ANR </a:t>
            </a:r>
            <a:endParaRPr lang="fr-FR" u="sng" kern="0" dirty="0">
              <a:solidFill>
                <a:srgbClr val="0000FF"/>
              </a:solidFill>
              <a:latin typeface="Arial"/>
              <a:cs typeface="Arial"/>
              <a:sym typeface="Arial"/>
            </a:endParaRPr>
          </a:p>
          <a:p>
            <a:pPr marL="914378" indent="-342892" defTabSz="914378">
              <a:buClr>
                <a:srgbClr val="000000"/>
              </a:buClr>
              <a:buSzPts val="1800"/>
              <a:buFont typeface="Arial"/>
              <a:buChar char="●"/>
              <a:defRPr/>
            </a:pPr>
            <a:r>
              <a:rPr lang="fr-FR" u="sng" kern="0" dirty="0">
                <a:solidFill>
                  <a:srgbClr val="0000FF"/>
                </a:solidFill>
                <a:latin typeface="Arial"/>
                <a:cs typeface="Arial"/>
                <a:sym typeface="Arial"/>
                <a:hlinkClick r:id="rId3"/>
              </a:rPr>
              <a:t>Les rendez-vous de l’ANR : La politique science ouverte de l’ANR</a:t>
            </a:r>
            <a:endParaRPr lang="fr-FR" u="sng" kern="0" dirty="0">
              <a:solidFill>
                <a:srgbClr val="0000FF"/>
              </a:solidFill>
              <a:latin typeface="Arial"/>
              <a:cs typeface="Arial"/>
              <a:sym typeface="Arial"/>
            </a:endParaRPr>
          </a:p>
          <a:p>
            <a:pPr marL="914378" indent="-342892" defTabSz="914378">
              <a:buClr>
                <a:srgbClr val="000000"/>
              </a:buClr>
              <a:buSzPts val="1800"/>
              <a:buFont typeface="Arial"/>
              <a:buChar char="●"/>
              <a:defRPr/>
            </a:pPr>
            <a:r>
              <a:rPr lang="fr-FR" altLang="fr-FR" dirty="0">
                <a:hlinkClick r:id="rId4"/>
              </a:rPr>
              <a:t>F.A.Q Publications scientifiques</a:t>
            </a:r>
            <a:endParaRPr lang="fr-FR" altLang="fr-FR" dirty="0"/>
          </a:p>
          <a:p>
            <a:pPr marL="914378" indent="-342892" defTabSz="914378">
              <a:buClr>
                <a:srgbClr val="000000"/>
              </a:buClr>
              <a:buSzPts val="1800"/>
              <a:buFont typeface="Arial"/>
              <a:buChar char="●"/>
              <a:defRPr/>
            </a:pPr>
            <a:r>
              <a:rPr lang="fr-FR" altLang="fr-FR" dirty="0">
                <a:hlinkClick r:id="rId5"/>
              </a:rPr>
              <a:t>F.A.Q PGD </a:t>
            </a:r>
            <a:endParaRPr lang="fr-FR" altLang="fr-FR" dirty="0"/>
          </a:p>
          <a:p>
            <a:pPr marL="914378" indent="-342892" defTabSz="914378">
              <a:buClr>
                <a:srgbClr val="000000"/>
              </a:buClr>
              <a:buSzPts val="1800"/>
              <a:buFont typeface="Arial"/>
              <a:buChar char="●"/>
              <a:defRPr/>
            </a:pPr>
            <a:r>
              <a:rPr lang="fr-FR" kern="0" dirty="0">
                <a:solidFill>
                  <a:srgbClr val="000000"/>
                </a:solidFill>
                <a:latin typeface="Arial"/>
                <a:cs typeface="Arial"/>
                <a:sym typeface="Arial"/>
                <a:hlinkClick r:id="rId6"/>
              </a:rPr>
              <a:t>Le baromètre science ouverte de l’ANR </a:t>
            </a:r>
            <a:endParaRPr lang="fr-FR" kern="0" dirty="0">
              <a:solidFill>
                <a:srgbClr val="000000"/>
              </a:solidFill>
              <a:latin typeface="Arial"/>
              <a:cs typeface="Arial"/>
              <a:sym typeface="Arial"/>
            </a:endParaRPr>
          </a:p>
          <a:p>
            <a:pPr marL="914378" indent="-342892" defTabSz="914378">
              <a:buClr>
                <a:srgbClr val="000000"/>
              </a:buClr>
              <a:buSzPts val="1800"/>
              <a:buFont typeface="Arial"/>
              <a:buChar char="●"/>
              <a:defRPr/>
            </a:pPr>
            <a:r>
              <a:rPr lang="fr-FR" kern="0" dirty="0">
                <a:solidFill>
                  <a:srgbClr val="000000"/>
                </a:solidFill>
                <a:latin typeface="Arial"/>
                <a:cs typeface="Arial"/>
                <a:sym typeface="Arial"/>
              </a:rPr>
              <a:t>Le </a:t>
            </a:r>
            <a:r>
              <a:rPr lang="fr-FR" u="sng" kern="0" dirty="0">
                <a:solidFill>
                  <a:srgbClr val="0000FF"/>
                </a:solidFill>
                <a:latin typeface="Arial"/>
                <a:cs typeface="Arial"/>
                <a:sym typeface="Arial"/>
                <a:hlinkClick r:id="rId7"/>
              </a:rPr>
              <a:t>portail HAL ANR</a:t>
            </a:r>
            <a:r>
              <a:rPr lang="fr-FR" kern="0" dirty="0">
                <a:solidFill>
                  <a:srgbClr val="000000"/>
                </a:solidFill>
                <a:latin typeface="Arial"/>
                <a:cs typeface="Arial"/>
                <a:sym typeface="Arial"/>
              </a:rPr>
              <a:t> </a:t>
            </a:r>
          </a:p>
          <a:p>
            <a:pPr marL="914378" indent="-342892" defTabSz="914378">
              <a:buClr>
                <a:srgbClr val="000000"/>
              </a:buClr>
              <a:buSzPts val="1800"/>
              <a:buFont typeface="Arial"/>
              <a:buChar char="●"/>
              <a:defRPr/>
            </a:pPr>
            <a:r>
              <a:rPr lang="fr-FR" altLang="fr-FR" dirty="0">
                <a:solidFill>
                  <a:prstClr val="black"/>
                </a:solidFill>
                <a:hlinkClick r:id="rId8"/>
              </a:rPr>
              <a:t>DMP-</a:t>
            </a:r>
            <a:r>
              <a:rPr lang="fr-FR" altLang="fr-FR" dirty="0" err="1">
                <a:solidFill>
                  <a:prstClr val="black"/>
                </a:solidFill>
                <a:hlinkClick r:id="rId8"/>
              </a:rPr>
              <a:t>OPIDoR</a:t>
            </a:r>
            <a:r>
              <a:rPr lang="fr-FR" altLang="fr-FR" dirty="0">
                <a:solidFill>
                  <a:prstClr val="black"/>
                </a:solidFill>
                <a:hlinkClick r:id="rId8"/>
              </a:rPr>
              <a:t> </a:t>
            </a:r>
            <a:r>
              <a:rPr lang="fr-FR" altLang="fr-FR" dirty="0">
                <a:solidFill>
                  <a:prstClr val="black"/>
                </a:solidFill>
              </a:rPr>
              <a:t>et </a:t>
            </a:r>
            <a:r>
              <a:rPr lang="fr-FR" altLang="fr-FR" dirty="0">
                <a:solidFill>
                  <a:prstClr val="black"/>
                </a:solidFill>
                <a:hlinkClick r:id="rId9"/>
              </a:rPr>
              <a:t>Formations DMP-</a:t>
            </a:r>
            <a:r>
              <a:rPr lang="fr-FR" altLang="fr-FR" dirty="0" err="1">
                <a:solidFill>
                  <a:prstClr val="black"/>
                </a:solidFill>
                <a:hlinkClick r:id="rId9"/>
              </a:rPr>
              <a:t>OPIDoR</a:t>
            </a:r>
            <a:endParaRPr lang="fr-FR" altLang="fr-FR" dirty="0">
              <a:solidFill>
                <a:prstClr val="black"/>
              </a:solidFill>
            </a:endParaRPr>
          </a:p>
          <a:p>
            <a:pPr marL="914378" indent="-342892" defTabSz="914378">
              <a:buClr>
                <a:srgbClr val="000000"/>
              </a:buClr>
              <a:buSzPts val="1800"/>
              <a:buFont typeface="Arial"/>
              <a:buChar char="●"/>
              <a:defRPr/>
            </a:pPr>
            <a:r>
              <a:rPr lang="fr-FR" altLang="fr-FR" dirty="0">
                <a:solidFill>
                  <a:prstClr val="black"/>
                </a:solidFill>
                <a:hlinkClick r:id="rId10"/>
              </a:rPr>
              <a:t>Formation au dépôt dans HAL</a:t>
            </a:r>
            <a:endParaRPr lang="fr-FR" altLang="fr-FR" dirty="0">
              <a:solidFill>
                <a:prstClr val="black"/>
              </a:solidFill>
            </a:endParaRPr>
          </a:p>
          <a:p>
            <a:pPr marL="914378" indent="-342892" defTabSz="914378">
              <a:buClr>
                <a:srgbClr val="000000"/>
              </a:buClr>
              <a:buSzPts val="1800"/>
              <a:buFont typeface="Arial"/>
              <a:buChar char="●"/>
              <a:defRPr/>
            </a:pPr>
            <a:endParaRPr lang="fr-FR" altLang="fr-FR" dirty="0">
              <a:solidFill>
                <a:prstClr val="black"/>
              </a:solidFill>
            </a:endParaRPr>
          </a:p>
          <a:p>
            <a:pPr marL="571486" defTabSz="914378">
              <a:buClr>
                <a:srgbClr val="000000"/>
              </a:buClr>
              <a:buSzPts val="1800"/>
              <a:defRPr/>
            </a:pPr>
            <a:r>
              <a:rPr lang="fr-FR" altLang="fr-FR" dirty="0"/>
              <a:t>Contact : </a:t>
            </a:r>
            <a:r>
              <a:rPr lang="fr-FR" altLang="fr-FR" u="sng" dirty="0">
                <a:hlinkClick r:id="rId11"/>
              </a:rPr>
              <a:t>scienceouverte@agencerecherche.fr</a:t>
            </a:r>
            <a:r>
              <a:rPr lang="fr-FR" altLang="fr-FR" u="sng" dirty="0"/>
              <a:t> </a:t>
            </a:r>
            <a:endParaRPr lang="fr-FR" altLang="fr-FR" dirty="0"/>
          </a:p>
          <a:p>
            <a:pPr>
              <a:defRPr/>
            </a:pPr>
            <a:endParaRPr lang="fr-FR" altLang="fr-FR" sz="1350" dirty="0"/>
          </a:p>
        </p:txBody>
      </p:sp>
      <p:sp>
        <p:nvSpPr>
          <p:cNvPr id="14339" name="ZoneTexte 1">
            <a:extLst>
              <a:ext uri="{FF2B5EF4-FFF2-40B4-BE49-F238E27FC236}">
                <a16:creationId xmlns:a16="http://schemas.microsoft.com/office/drawing/2014/main" id="{F84330CC-7F74-0F1A-0A8F-E4F08915F039}"/>
              </a:ext>
            </a:extLst>
          </p:cNvPr>
          <p:cNvSpPr txBox="1">
            <a:spLocks noChangeArrowheads="1"/>
          </p:cNvSpPr>
          <p:nvPr/>
        </p:nvSpPr>
        <p:spPr bwMode="auto">
          <a:xfrm>
            <a:off x="479823" y="1137048"/>
            <a:ext cx="77497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r>
              <a:rPr lang="fr-FR" altLang="fr-FR" sz="2400" b="1"/>
              <a:t>Liens utiles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7E5A2607-0C3E-C041-B754-33E9FD8F4ADA}"/>
              </a:ext>
            </a:extLst>
          </p:cNvPr>
          <p:cNvSpPr>
            <a:spLocks noGrp="1"/>
          </p:cNvSpPr>
          <p:nvPr>
            <p:ph type="title"/>
          </p:nvPr>
        </p:nvSpPr>
        <p:spPr/>
        <p:txBody>
          <a:bodyPr>
            <a:normAutofit/>
          </a:bodyPr>
          <a:lstStyle/>
          <a:p>
            <a:r>
              <a:rPr lang="fr-FR" sz="3200" dirty="0"/>
              <a:t>Sommaire</a:t>
            </a:r>
          </a:p>
        </p:txBody>
      </p:sp>
      <p:sp>
        <p:nvSpPr>
          <p:cNvPr id="4" name="Rectangle 3">
            <a:extLst>
              <a:ext uri="{FF2B5EF4-FFF2-40B4-BE49-F238E27FC236}">
                <a16:creationId xmlns:a16="http://schemas.microsoft.com/office/drawing/2014/main" id="{87F01A6D-4C78-405D-A73E-ED295379A30F}"/>
              </a:ext>
            </a:extLst>
          </p:cNvPr>
          <p:cNvSpPr/>
          <p:nvPr/>
        </p:nvSpPr>
        <p:spPr>
          <a:xfrm>
            <a:off x="477618" y="1433928"/>
            <a:ext cx="5152390" cy="394210"/>
          </a:xfrm>
          <a:prstGeom prst="rect">
            <a:avLst/>
          </a:prstGeom>
        </p:spPr>
        <p:txBody>
          <a:bodyPr wrap="square">
            <a:spAutoFit/>
          </a:bodyPr>
          <a:lstStyle/>
          <a:p>
            <a:pPr marL="457200" indent="-457200" algn="just">
              <a:lnSpc>
                <a:spcPct val="120000"/>
              </a:lnSpc>
              <a:buFont typeface="Wingdings" panose="05000000000000000000" pitchFamily="2" charset="2"/>
              <a:buChar char="§"/>
            </a:pPr>
            <a:r>
              <a:rPr lang="fr-FR" b="1" dirty="0"/>
              <a:t>Vos interlocuteurs ANR et leurs rôles</a:t>
            </a:r>
          </a:p>
        </p:txBody>
      </p:sp>
      <p:sp>
        <p:nvSpPr>
          <p:cNvPr id="5" name="Rectangle 4">
            <a:extLst>
              <a:ext uri="{FF2B5EF4-FFF2-40B4-BE49-F238E27FC236}">
                <a16:creationId xmlns:a16="http://schemas.microsoft.com/office/drawing/2014/main" id="{550DC0A9-8B28-428D-8B39-7E1EEDC218D5}"/>
              </a:ext>
            </a:extLst>
          </p:cNvPr>
          <p:cNvSpPr/>
          <p:nvPr/>
        </p:nvSpPr>
        <p:spPr>
          <a:xfrm>
            <a:off x="487778" y="1997028"/>
            <a:ext cx="3775393" cy="394210"/>
          </a:xfrm>
          <a:prstGeom prst="rect">
            <a:avLst/>
          </a:prstGeom>
        </p:spPr>
        <p:txBody>
          <a:bodyPr wrap="none">
            <a:spAutoFit/>
          </a:bodyPr>
          <a:lstStyle/>
          <a:p>
            <a:pPr marL="457200" indent="-457200" algn="just">
              <a:lnSpc>
                <a:spcPct val="120000"/>
              </a:lnSpc>
              <a:buFont typeface="Wingdings" panose="05000000000000000000" pitchFamily="2" charset="2"/>
              <a:buChar char="§"/>
            </a:pPr>
            <a:r>
              <a:rPr lang="fr-FR" b="1" dirty="0"/>
              <a:t>Les documents contractuels</a:t>
            </a:r>
          </a:p>
        </p:txBody>
      </p:sp>
      <p:sp>
        <p:nvSpPr>
          <p:cNvPr id="6" name="Rectangle 5">
            <a:extLst>
              <a:ext uri="{FF2B5EF4-FFF2-40B4-BE49-F238E27FC236}">
                <a16:creationId xmlns:a16="http://schemas.microsoft.com/office/drawing/2014/main" id="{91E2AE7C-3650-41B2-ABEB-EEB4798C2A51}"/>
              </a:ext>
            </a:extLst>
          </p:cNvPr>
          <p:cNvSpPr/>
          <p:nvPr/>
        </p:nvSpPr>
        <p:spPr>
          <a:xfrm>
            <a:off x="496668" y="2590608"/>
            <a:ext cx="7670800" cy="394210"/>
          </a:xfrm>
          <a:prstGeom prst="rect">
            <a:avLst/>
          </a:prstGeom>
        </p:spPr>
        <p:txBody>
          <a:bodyPr wrap="square">
            <a:spAutoFit/>
          </a:bodyPr>
          <a:lstStyle/>
          <a:p>
            <a:pPr marL="457200" indent="-457200" algn="just">
              <a:lnSpc>
                <a:spcPct val="120000"/>
              </a:lnSpc>
              <a:buFont typeface="Wingdings" panose="05000000000000000000" pitchFamily="2" charset="2"/>
              <a:buChar char="§"/>
            </a:pPr>
            <a:r>
              <a:rPr lang="fr-FR" b="1" dirty="0"/>
              <a:t>Les demandes de modification contractuelle</a:t>
            </a:r>
          </a:p>
        </p:txBody>
      </p:sp>
      <p:sp>
        <p:nvSpPr>
          <p:cNvPr id="7" name="Rectangle 6">
            <a:extLst>
              <a:ext uri="{FF2B5EF4-FFF2-40B4-BE49-F238E27FC236}">
                <a16:creationId xmlns:a16="http://schemas.microsoft.com/office/drawing/2014/main" id="{7CD6FEB4-77E4-439A-B97B-1A502E01095B}"/>
              </a:ext>
            </a:extLst>
          </p:cNvPr>
          <p:cNvSpPr/>
          <p:nvPr/>
        </p:nvSpPr>
        <p:spPr>
          <a:xfrm>
            <a:off x="506828" y="3277105"/>
            <a:ext cx="5895340" cy="394210"/>
          </a:xfrm>
          <a:prstGeom prst="rect">
            <a:avLst/>
          </a:prstGeom>
        </p:spPr>
        <p:txBody>
          <a:bodyPr wrap="square">
            <a:spAutoFit/>
          </a:bodyPr>
          <a:lstStyle/>
          <a:p>
            <a:pPr marL="457200" indent="-457200" algn="just">
              <a:lnSpc>
                <a:spcPct val="120000"/>
              </a:lnSpc>
              <a:buFont typeface="Wingdings" panose="05000000000000000000" pitchFamily="2" charset="2"/>
              <a:buChar char="§"/>
            </a:pPr>
            <a:r>
              <a:rPr lang="fr-FR" b="1" dirty="0"/>
              <a:t>Rappel de clauses du règlement financier</a:t>
            </a:r>
          </a:p>
        </p:txBody>
      </p:sp>
      <p:sp>
        <p:nvSpPr>
          <p:cNvPr id="8" name="Rectangle 7">
            <a:extLst>
              <a:ext uri="{FF2B5EF4-FFF2-40B4-BE49-F238E27FC236}">
                <a16:creationId xmlns:a16="http://schemas.microsoft.com/office/drawing/2014/main" id="{5215DA94-D745-46D4-A72B-151D8B468385}"/>
              </a:ext>
            </a:extLst>
          </p:cNvPr>
          <p:cNvSpPr/>
          <p:nvPr/>
        </p:nvSpPr>
        <p:spPr>
          <a:xfrm>
            <a:off x="506828" y="3919299"/>
            <a:ext cx="3070071" cy="394210"/>
          </a:xfrm>
          <a:prstGeom prst="rect">
            <a:avLst/>
          </a:prstGeom>
        </p:spPr>
        <p:txBody>
          <a:bodyPr wrap="none">
            <a:spAutoFit/>
          </a:bodyPr>
          <a:lstStyle/>
          <a:p>
            <a:pPr marL="457200" indent="-457200" algn="just">
              <a:lnSpc>
                <a:spcPct val="120000"/>
              </a:lnSpc>
              <a:buFont typeface="Wingdings" panose="05000000000000000000" pitchFamily="2" charset="2"/>
              <a:buChar char="§"/>
            </a:pPr>
            <a:r>
              <a:rPr lang="fr-FR" b="1" dirty="0"/>
              <a:t>Les livrables attendus</a:t>
            </a:r>
          </a:p>
        </p:txBody>
      </p:sp>
      <p:sp>
        <p:nvSpPr>
          <p:cNvPr id="9" name="Rectangle 8">
            <a:extLst>
              <a:ext uri="{FF2B5EF4-FFF2-40B4-BE49-F238E27FC236}">
                <a16:creationId xmlns:a16="http://schemas.microsoft.com/office/drawing/2014/main" id="{30643F1A-8A1E-422B-B9F1-FE0A56CEA856}"/>
              </a:ext>
            </a:extLst>
          </p:cNvPr>
          <p:cNvSpPr/>
          <p:nvPr/>
        </p:nvSpPr>
        <p:spPr>
          <a:xfrm>
            <a:off x="506828" y="4717710"/>
            <a:ext cx="3300904" cy="394210"/>
          </a:xfrm>
          <a:prstGeom prst="rect">
            <a:avLst/>
          </a:prstGeom>
        </p:spPr>
        <p:txBody>
          <a:bodyPr wrap="none">
            <a:spAutoFit/>
          </a:bodyPr>
          <a:lstStyle/>
          <a:p>
            <a:pPr marL="457200" indent="-457200" algn="just">
              <a:lnSpc>
                <a:spcPct val="120000"/>
              </a:lnSpc>
              <a:buFont typeface="Wingdings" panose="05000000000000000000" pitchFamily="2" charset="2"/>
              <a:buChar char="§"/>
            </a:pPr>
            <a:r>
              <a:rPr lang="fr-FR" altLang="fr-FR" b="1" dirty="0"/>
              <a:t>Nos audits bénéficiaires</a:t>
            </a:r>
          </a:p>
        </p:txBody>
      </p:sp>
      <p:sp>
        <p:nvSpPr>
          <p:cNvPr id="10" name="Rectangle 9">
            <a:extLst>
              <a:ext uri="{FF2B5EF4-FFF2-40B4-BE49-F238E27FC236}">
                <a16:creationId xmlns:a16="http://schemas.microsoft.com/office/drawing/2014/main" id="{9845C1B4-939C-4B4E-B720-D0E39DDEC4DA}"/>
              </a:ext>
            </a:extLst>
          </p:cNvPr>
          <p:cNvSpPr/>
          <p:nvPr/>
        </p:nvSpPr>
        <p:spPr>
          <a:xfrm>
            <a:off x="506828" y="5516121"/>
            <a:ext cx="4352474" cy="394210"/>
          </a:xfrm>
          <a:prstGeom prst="rect">
            <a:avLst/>
          </a:prstGeom>
        </p:spPr>
        <p:txBody>
          <a:bodyPr wrap="none">
            <a:spAutoFit/>
          </a:bodyPr>
          <a:lstStyle/>
          <a:p>
            <a:pPr marL="457200" indent="-457200" algn="just">
              <a:lnSpc>
                <a:spcPct val="120000"/>
              </a:lnSpc>
              <a:buFont typeface="Wingdings" panose="05000000000000000000" pitchFamily="2" charset="2"/>
              <a:buChar char="§"/>
            </a:pPr>
            <a:r>
              <a:rPr lang="fr-FR" b="1" dirty="0"/>
              <a:t>Les liens utiles et outils pratiques</a:t>
            </a:r>
          </a:p>
        </p:txBody>
      </p:sp>
    </p:spTree>
    <p:extLst>
      <p:ext uri="{BB962C8B-B14F-4D97-AF65-F5344CB8AC3E}">
        <p14:creationId xmlns:p14="http://schemas.microsoft.com/office/powerpoint/2010/main" val="11864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20CB533-21DD-6C4E-8131-5413FA3368EF}"/>
              </a:ext>
            </a:extLst>
          </p:cNvPr>
          <p:cNvSpPr>
            <a:spLocks noGrp="1"/>
          </p:cNvSpPr>
          <p:nvPr>
            <p:ph type="title"/>
          </p:nvPr>
        </p:nvSpPr>
        <p:spPr>
          <a:xfrm>
            <a:off x="381000" y="320697"/>
            <a:ext cx="8229600" cy="656699"/>
          </a:xfrm>
        </p:spPr>
        <p:txBody>
          <a:bodyPr>
            <a:noAutofit/>
          </a:bodyPr>
          <a:lstStyle/>
          <a:p>
            <a:r>
              <a:rPr lang="fr-FR" sz="3200" dirty="0"/>
              <a:t>Vos interlocuteurs ANR et leurs rôles</a:t>
            </a:r>
          </a:p>
        </p:txBody>
      </p:sp>
      <p:sp>
        <p:nvSpPr>
          <p:cNvPr id="7" name="ZoneTexte 6">
            <a:extLst>
              <a:ext uri="{FF2B5EF4-FFF2-40B4-BE49-F238E27FC236}">
                <a16:creationId xmlns:a16="http://schemas.microsoft.com/office/drawing/2014/main" id="{CEA8020E-B7B3-821F-0050-F8B981206160}"/>
              </a:ext>
            </a:extLst>
          </p:cNvPr>
          <p:cNvSpPr txBox="1"/>
          <p:nvPr/>
        </p:nvSpPr>
        <p:spPr>
          <a:xfrm>
            <a:off x="2672086" y="1401187"/>
            <a:ext cx="4140486" cy="1107996"/>
          </a:xfrm>
          <a:prstGeom prst="rect">
            <a:avLst/>
          </a:prstGeom>
          <a:solidFill>
            <a:schemeClr val="tx2">
              <a:lumMod val="20000"/>
              <a:lumOff val="80000"/>
            </a:schemeClr>
          </a:solidFill>
        </p:spPr>
        <p:txBody>
          <a:bodyPr wrap="square">
            <a:spAutoFit/>
          </a:bodyPr>
          <a:lstStyle/>
          <a:p>
            <a:pPr algn="just"/>
            <a:r>
              <a:rPr lang="fr-FR" b="1" dirty="0" err="1">
                <a:solidFill>
                  <a:schemeClr val="tx1">
                    <a:lumMod val="95000"/>
                    <a:lumOff val="5000"/>
                  </a:schemeClr>
                </a:solidFill>
              </a:rPr>
              <a:t>un.e</a:t>
            </a:r>
            <a:r>
              <a:rPr lang="fr-FR" b="1" dirty="0">
                <a:solidFill>
                  <a:schemeClr val="tx1">
                    <a:lumMod val="95000"/>
                    <a:lumOff val="5000"/>
                  </a:schemeClr>
                </a:solidFill>
              </a:rPr>
              <a:t> </a:t>
            </a:r>
            <a:r>
              <a:rPr lang="fr-FR" b="1" dirty="0" err="1">
                <a:solidFill>
                  <a:schemeClr val="tx1">
                    <a:lumMod val="95000"/>
                    <a:lumOff val="5000"/>
                  </a:schemeClr>
                </a:solidFill>
              </a:rPr>
              <a:t>chargé.e</a:t>
            </a:r>
            <a:r>
              <a:rPr lang="fr-FR" b="1" dirty="0">
                <a:solidFill>
                  <a:schemeClr val="tx1">
                    <a:lumMod val="95000"/>
                    <a:lumOff val="5000"/>
                  </a:schemeClr>
                </a:solidFill>
              </a:rPr>
              <a:t> de projet scientifique </a:t>
            </a:r>
            <a:r>
              <a:rPr lang="fr-FR" sz="1600" dirty="0">
                <a:solidFill>
                  <a:schemeClr val="tx1">
                    <a:lumMod val="95000"/>
                    <a:lumOff val="5000"/>
                  </a:schemeClr>
                </a:solidFill>
              </a:rPr>
              <a:t> vous accompagne tout au long du projet dans le suivi du projet, c’est votre premier interlocuteur dans le cadre des projets</a:t>
            </a:r>
            <a:endParaRPr lang="fr-FR" sz="1800" dirty="0">
              <a:solidFill>
                <a:schemeClr val="tx1">
                  <a:lumMod val="95000"/>
                  <a:lumOff val="5000"/>
                </a:schemeClr>
              </a:solidFill>
            </a:endParaRPr>
          </a:p>
        </p:txBody>
      </p:sp>
      <p:sp>
        <p:nvSpPr>
          <p:cNvPr id="9" name="ZoneTexte 8">
            <a:extLst>
              <a:ext uri="{FF2B5EF4-FFF2-40B4-BE49-F238E27FC236}">
                <a16:creationId xmlns:a16="http://schemas.microsoft.com/office/drawing/2014/main" id="{9556A5F6-9C1D-B7E1-FACA-F59AC5043361}"/>
              </a:ext>
            </a:extLst>
          </p:cNvPr>
          <p:cNvSpPr txBox="1"/>
          <p:nvPr/>
        </p:nvSpPr>
        <p:spPr>
          <a:xfrm>
            <a:off x="381000" y="3579376"/>
            <a:ext cx="3308431" cy="1877437"/>
          </a:xfrm>
          <a:prstGeom prst="rect">
            <a:avLst/>
          </a:prstGeom>
          <a:solidFill>
            <a:schemeClr val="tx2">
              <a:lumMod val="20000"/>
              <a:lumOff val="80000"/>
            </a:schemeClr>
          </a:solidFill>
        </p:spPr>
        <p:txBody>
          <a:bodyPr wrap="square">
            <a:spAutoFit/>
          </a:bodyPr>
          <a:lstStyle/>
          <a:p>
            <a:pPr algn="ctr"/>
            <a:r>
              <a:rPr lang="fr-FR" b="1" dirty="0" err="1">
                <a:solidFill>
                  <a:schemeClr val="tx1">
                    <a:lumMod val="95000"/>
                    <a:lumOff val="5000"/>
                  </a:schemeClr>
                </a:solidFill>
              </a:rPr>
              <a:t>un.e</a:t>
            </a:r>
            <a:r>
              <a:rPr lang="fr-FR" b="1" dirty="0">
                <a:solidFill>
                  <a:schemeClr val="tx1">
                    <a:lumMod val="95000"/>
                    <a:lumOff val="5000"/>
                  </a:schemeClr>
                </a:solidFill>
              </a:rPr>
              <a:t> gestionnaire contractualisation </a:t>
            </a:r>
          </a:p>
          <a:p>
            <a:pPr algn="just"/>
            <a:r>
              <a:rPr lang="fr-FR" sz="1600" dirty="0">
                <a:solidFill>
                  <a:schemeClr val="tx1">
                    <a:lumMod val="95000"/>
                    <a:lumOff val="5000"/>
                  </a:schemeClr>
                </a:solidFill>
              </a:rPr>
              <a:t>en charge de la contractualisation initiale de votre subvention et la prise en charge des demandes de modifications contractuelles en cours de projet</a:t>
            </a:r>
            <a:endParaRPr lang="fr-FR" sz="1800" dirty="0">
              <a:solidFill>
                <a:schemeClr val="tx1">
                  <a:lumMod val="95000"/>
                  <a:lumOff val="5000"/>
                </a:schemeClr>
              </a:solidFill>
            </a:endParaRPr>
          </a:p>
        </p:txBody>
      </p:sp>
      <p:sp>
        <p:nvSpPr>
          <p:cNvPr id="11" name="ZoneTexte 10">
            <a:extLst>
              <a:ext uri="{FF2B5EF4-FFF2-40B4-BE49-F238E27FC236}">
                <a16:creationId xmlns:a16="http://schemas.microsoft.com/office/drawing/2014/main" id="{CCE4EB2B-975D-F46C-82E6-9B8822DC96B0}"/>
              </a:ext>
            </a:extLst>
          </p:cNvPr>
          <p:cNvSpPr txBox="1"/>
          <p:nvPr/>
        </p:nvSpPr>
        <p:spPr>
          <a:xfrm>
            <a:off x="5763375" y="4490275"/>
            <a:ext cx="3124199" cy="1846659"/>
          </a:xfrm>
          <a:prstGeom prst="rect">
            <a:avLst/>
          </a:prstGeom>
          <a:solidFill>
            <a:schemeClr val="tx2">
              <a:lumMod val="20000"/>
              <a:lumOff val="80000"/>
            </a:schemeClr>
          </a:solidFill>
        </p:spPr>
        <p:txBody>
          <a:bodyPr wrap="square">
            <a:spAutoFit/>
          </a:bodyPr>
          <a:lstStyle/>
          <a:p>
            <a:pPr algn="just"/>
            <a:r>
              <a:rPr lang="fr-FR" b="1" dirty="0" err="1">
                <a:solidFill>
                  <a:schemeClr val="tx1">
                    <a:lumMod val="95000"/>
                    <a:lumOff val="5000"/>
                  </a:schemeClr>
                </a:solidFill>
              </a:rPr>
              <a:t>un.e</a:t>
            </a:r>
            <a:r>
              <a:rPr lang="fr-FR" b="1" dirty="0">
                <a:solidFill>
                  <a:schemeClr val="tx1">
                    <a:lumMod val="95000"/>
                    <a:lumOff val="5000"/>
                  </a:schemeClr>
                </a:solidFill>
              </a:rPr>
              <a:t> gestionnaire financier </a:t>
            </a:r>
            <a:r>
              <a:rPr lang="fr-FR" sz="1600" dirty="0">
                <a:solidFill>
                  <a:schemeClr val="tx1">
                    <a:lumMod val="95000"/>
                    <a:lumOff val="5000"/>
                  </a:schemeClr>
                </a:solidFill>
              </a:rPr>
              <a:t>en charge des versements des échéances (contrôle des conditions requises et la conformité du relevé de dépenses en fin de projet pour le versement du solde</a:t>
            </a:r>
            <a:endParaRPr lang="fr-FR" sz="1800" dirty="0">
              <a:solidFill>
                <a:schemeClr val="tx1">
                  <a:lumMod val="95000"/>
                  <a:lumOff val="5000"/>
                </a:schemeClr>
              </a:solidFill>
            </a:endParaRPr>
          </a:p>
        </p:txBody>
      </p:sp>
      <p:pic>
        <p:nvPicPr>
          <p:cNvPr id="2" name="Image 1">
            <a:extLst>
              <a:ext uri="{FF2B5EF4-FFF2-40B4-BE49-F238E27FC236}">
                <a16:creationId xmlns:a16="http://schemas.microsoft.com/office/drawing/2014/main" id="{48DD5959-289B-3C3E-4520-95EFA978AB96}"/>
              </a:ext>
            </a:extLst>
          </p:cNvPr>
          <p:cNvPicPr>
            <a:picLocks noChangeAspect="1"/>
          </p:cNvPicPr>
          <p:nvPr/>
        </p:nvPicPr>
        <p:blipFill>
          <a:blip r:embed="rId3"/>
          <a:stretch>
            <a:fillRect/>
          </a:stretch>
        </p:blipFill>
        <p:spPr>
          <a:xfrm>
            <a:off x="7760795" y="63554"/>
            <a:ext cx="1352383" cy="1275748"/>
          </a:xfrm>
          <a:prstGeom prst="rect">
            <a:avLst/>
          </a:prstGeom>
        </p:spPr>
      </p:pic>
      <p:pic>
        <p:nvPicPr>
          <p:cNvPr id="6" name="Image 5" descr="Une image contenant Graphique, conception, art&#10;&#10;Description générée automatiquement">
            <a:extLst>
              <a:ext uri="{FF2B5EF4-FFF2-40B4-BE49-F238E27FC236}">
                <a16:creationId xmlns:a16="http://schemas.microsoft.com/office/drawing/2014/main" id="{0C507918-C537-419C-9E2A-241E4F47CA6A}"/>
              </a:ext>
            </a:extLst>
          </p:cNvPr>
          <p:cNvPicPr>
            <a:picLocks noChangeAspect="1"/>
          </p:cNvPicPr>
          <p:nvPr/>
        </p:nvPicPr>
        <p:blipFill>
          <a:blip r:embed="rId4"/>
          <a:stretch>
            <a:fillRect/>
          </a:stretch>
        </p:blipFill>
        <p:spPr>
          <a:xfrm>
            <a:off x="3202605" y="2050994"/>
            <a:ext cx="3124199" cy="2989643"/>
          </a:xfrm>
          <a:prstGeom prst="rect">
            <a:avLst/>
          </a:prstGeom>
        </p:spPr>
      </p:pic>
    </p:spTree>
    <p:extLst>
      <p:ext uri="{BB962C8B-B14F-4D97-AF65-F5344CB8AC3E}">
        <p14:creationId xmlns:p14="http://schemas.microsoft.com/office/powerpoint/2010/main" val="167628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20CB533-21DD-6C4E-8131-5413FA3368EF}"/>
              </a:ext>
            </a:extLst>
          </p:cNvPr>
          <p:cNvSpPr>
            <a:spLocks noGrp="1"/>
          </p:cNvSpPr>
          <p:nvPr>
            <p:ph type="title"/>
          </p:nvPr>
        </p:nvSpPr>
        <p:spPr>
          <a:xfrm>
            <a:off x="381000" y="294516"/>
            <a:ext cx="8229600" cy="656699"/>
          </a:xfrm>
        </p:spPr>
        <p:txBody>
          <a:bodyPr>
            <a:normAutofit/>
          </a:bodyPr>
          <a:lstStyle/>
          <a:p>
            <a:r>
              <a:rPr lang="fr-FR" sz="3200" dirty="0"/>
              <a:t>Les documents contractuels 1/2</a:t>
            </a:r>
          </a:p>
        </p:txBody>
      </p:sp>
      <p:sp>
        <p:nvSpPr>
          <p:cNvPr id="4" name="ZoneTexte 3">
            <a:extLst>
              <a:ext uri="{FF2B5EF4-FFF2-40B4-BE49-F238E27FC236}">
                <a16:creationId xmlns:a16="http://schemas.microsoft.com/office/drawing/2014/main" id="{AE2BD7BD-6DBD-4581-BF8A-D89F3B4FE5AF}"/>
              </a:ext>
            </a:extLst>
          </p:cNvPr>
          <p:cNvSpPr txBox="1"/>
          <p:nvPr/>
        </p:nvSpPr>
        <p:spPr>
          <a:xfrm>
            <a:off x="252184" y="3755605"/>
            <a:ext cx="8645237" cy="2379241"/>
          </a:xfrm>
          <a:prstGeom prst="rect">
            <a:avLst/>
          </a:prstGeom>
          <a:solidFill>
            <a:schemeClr val="bg1">
              <a:lumMod val="95000"/>
            </a:schemeClr>
          </a:solidFill>
        </p:spPr>
        <p:txBody>
          <a:bodyPr wrap="square" rtlCol="0">
            <a:spAutoFit/>
          </a:bodyPr>
          <a:lstStyle/>
          <a:p>
            <a:pPr algn="just"/>
            <a:r>
              <a:rPr lang="fr-FR" sz="2000" b="1" dirty="0"/>
              <a:t>Les actes attributifs (décision ou convention) </a:t>
            </a:r>
          </a:p>
          <a:p>
            <a:pPr algn="just"/>
            <a:endParaRPr lang="fr-FR" sz="1600" dirty="0"/>
          </a:p>
          <a:p>
            <a:pPr marL="342900" indent="-342900" defTabSz="449263" eaLnBrk="0" fontAlgn="base" hangingPunct="0">
              <a:lnSpc>
                <a:spcPct val="93000"/>
              </a:lnSpc>
              <a:spcBef>
                <a:spcPct val="0"/>
              </a:spcBef>
              <a:spcAft>
                <a:spcPts val="1413"/>
              </a:spcAft>
              <a:buClr>
                <a:srgbClr val="000000"/>
              </a:buClr>
              <a:buSzPct val="100000"/>
              <a:buFont typeface="Arial" panose="020B0604020202020204" pitchFamily="34" charset="0"/>
              <a:buChar char="•"/>
            </a:pPr>
            <a:r>
              <a:rPr lang="fr-FR" sz="1600" dirty="0">
                <a:solidFill>
                  <a:schemeClr val="tx1">
                    <a:lumMod val="95000"/>
                    <a:lumOff val="5000"/>
                  </a:schemeClr>
                </a:solidFill>
              </a:rPr>
              <a:t>est </a:t>
            </a:r>
            <a:r>
              <a:rPr lang="fr-FR" sz="1600" b="1" dirty="0">
                <a:solidFill>
                  <a:schemeClr val="tx1">
                    <a:lumMod val="95000"/>
                    <a:lumOff val="5000"/>
                  </a:schemeClr>
                </a:solidFill>
              </a:rPr>
              <a:t>l’acte juridique </a:t>
            </a:r>
            <a:r>
              <a:rPr lang="fr-FR" sz="1600" dirty="0">
                <a:solidFill>
                  <a:schemeClr val="tx1">
                    <a:lumMod val="95000"/>
                    <a:lumOff val="5000"/>
                  </a:schemeClr>
                </a:solidFill>
              </a:rPr>
              <a:t>qui lie la personne morale en charge de la gestion du contrat (tutelle gestionnaire) et l’ANR</a:t>
            </a:r>
          </a:p>
          <a:p>
            <a:pPr marL="342900" indent="-342900" defTabSz="449263" eaLnBrk="0" fontAlgn="base" hangingPunct="0">
              <a:lnSpc>
                <a:spcPct val="93000"/>
              </a:lnSpc>
              <a:spcBef>
                <a:spcPct val="0"/>
              </a:spcBef>
              <a:spcAft>
                <a:spcPts val="1413"/>
              </a:spcAft>
              <a:buClr>
                <a:srgbClr val="000000"/>
              </a:buClr>
              <a:buSzPct val="100000"/>
              <a:buFont typeface="Arial" panose="020B0604020202020204" pitchFamily="34" charset="0"/>
              <a:buChar char="•"/>
            </a:pPr>
            <a:r>
              <a:rPr lang="fr-FR" sz="1600" dirty="0">
                <a:solidFill>
                  <a:schemeClr val="tx1">
                    <a:lumMod val="95000"/>
                    <a:lumOff val="5000"/>
                  </a:schemeClr>
                </a:solidFill>
              </a:rPr>
              <a:t>fixe les </a:t>
            </a:r>
            <a:r>
              <a:rPr lang="fr-FR" sz="1600" b="1" dirty="0">
                <a:solidFill>
                  <a:schemeClr val="tx1">
                    <a:lumMod val="95000"/>
                    <a:lumOff val="5000"/>
                  </a:schemeClr>
                </a:solidFill>
              </a:rPr>
              <a:t>droits et obligations des deux parties </a:t>
            </a:r>
            <a:r>
              <a:rPr lang="fr-FR" sz="1600" dirty="0">
                <a:solidFill>
                  <a:schemeClr val="tx1">
                    <a:lumMod val="95000"/>
                    <a:lumOff val="5000"/>
                  </a:schemeClr>
                </a:solidFill>
              </a:rPr>
              <a:t>(durée du projet, montant, échéancier, conditions…)</a:t>
            </a:r>
          </a:p>
          <a:p>
            <a:pPr marL="342900" indent="-342900" defTabSz="449263" eaLnBrk="0" fontAlgn="base" hangingPunct="0">
              <a:lnSpc>
                <a:spcPct val="93000"/>
              </a:lnSpc>
              <a:spcBef>
                <a:spcPct val="0"/>
              </a:spcBef>
              <a:spcAft>
                <a:spcPts val="1413"/>
              </a:spcAft>
              <a:buClr>
                <a:srgbClr val="000000"/>
              </a:buClr>
              <a:buSzPct val="100000"/>
              <a:buFont typeface="Arial" panose="020B0604020202020204" pitchFamily="34" charset="0"/>
              <a:buChar char="•"/>
            </a:pPr>
            <a:r>
              <a:rPr lang="fr-FR" sz="1600" dirty="0">
                <a:solidFill>
                  <a:schemeClr val="tx1">
                    <a:lumMod val="95000"/>
                    <a:lumOff val="5000"/>
                  </a:schemeClr>
                </a:solidFill>
              </a:rPr>
              <a:t>les clauses peuvent être modifiées en cours de réalisation du projet (cf. modification contractuelle)</a:t>
            </a:r>
          </a:p>
        </p:txBody>
      </p:sp>
      <p:pic>
        <p:nvPicPr>
          <p:cNvPr id="7" name="Image 6" descr="Une image contenant logo, Police, Graphique, symbole">
            <a:extLst>
              <a:ext uri="{FF2B5EF4-FFF2-40B4-BE49-F238E27FC236}">
                <a16:creationId xmlns:a16="http://schemas.microsoft.com/office/drawing/2014/main" id="{C8E40E73-1663-29E1-8383-8BF9EF74DCD4}"/>
              </a:ext>
            </a:extLst>
          </p:cNvPr>
          <p:cNvPicPr>
            <a:picLocks noChangeAspect="1"/>
          </p:cNvPicPr>
          <p:nvPr/>
        </p:nvPicPr>
        <p:blipFill>
          <a:blip r:embed="rId3"/>
          <a:stretch>
            <a:fillRect/>
          </a:stretch>
        </p:blipFill>
        <p:spPr>
          <a:xfrm>
            <a:off x="7191910" y="0"/>
            <a:ext cx="1501788" cy="1416686"/>
          </a:xfrm>
          <a:prstGeom prst="rect">
            <a:avLst/>
          </a:prstGeom>
        </p:spPr>
      </p:pic>
      <p:sp>
        <p:nvSpPr>
          <p:cNvPr id="5" name="ZoneTexte 4">
            <a:extLst>
              <a:ext uri="{FF2B5EF4-FFF2-40B4-BE49-F238E27FC236}">
                <a16:creationId xmlns:a16="http://schemas.microsoft.com/office/drawing/2014/main" id="{CD00F225-E533-066B-B66F-3E6762E2CF6F}"/>
              </a:ext>
            </a:extLst>
          </p:cNvPr>
          <p:cNvSpPr txBox="1"/>
          <p:nvPr/>
        </p:nvSpPr>
        <p:spPr>
          <a:xfrm>
            <a:off x="262848" y="1311989"/>
            <a:ext cx="8645237" cy="2181046"/>
          </a:xfrm>
          <a:prstGeom prst="rect">
            <a:avLst/>
          </a:prstGeom>
          <a:solidFill>
            <a:schemeClr val="bg1">
              <a:lumMod val="95000"/>
            </a:schemeClr>
          </a:solidFill>
        </p:spPr>
        <p:txBody>
          <a:bodyPr wrap="square">
            <a:spAutoFit/>
          </a:bodyPr>
          <a:lstStyle/>
          <a:p>
            <a:r>
              <a:rPr lang="fr-FR" sz="2000" b="1" dirty="0"/>
              <a:t>Le règlement financier (RF) </a:t>
            </a:r>
          </a:p>
          <a:p>
            <a:pPr lvl="0" algn="just"/>
            <a:endParaRPr lang="fr-FR" sz="1800" dirty="0"/>
          </a:p>
          <a:p>
            <a:pPr marL="342900" lvl="0" indent="-342900" defTabSz="449263" eaLnBrk="0" fontAlgn="base" hangingPunct="0">
              <a:lnSpc>
                <a:spcPct val="93000"/>
              </a:lnSpc>
              <a:spcBef>
                <a:spcPct val="0"/>
              </a:spcBef>
              <a:spcAft>
                <a:spcPts val="1413"/>
              </a:spcAft>
              <a:buClr>
                <a:srgbClr val="000000"/>
              </a:buClr>
              <a:buSzPct val="100000"/>
              <a:buFont typeface="Arial" panose="020B0604020202020204" pitchFamily="34" charset="0"/>
              <a:buChar char="•"/>
            </a:pPr>
            <a:r>
              <a:rPr lang="fr-FR" sz="1600" dirty="0">
                <a:solidFill>
                  <a:schemeClr val="tx1">
                    <a:lumMod val="95000"/>
                    <a:lumOff val="5000"/>
                  </a:schemeClr>
                </a:solidFill>
              </a:rPr>
              <a:t>e</a:t>
            </a:r>
            <a:r>
              <a:rPr lang="fr-FR" sz="1600" dirty="0">
                <a:solidFill>
                  <a:schemeClr val="tx1">
                    <a:lumMod val="95000"/>
                    <a:lumOff val="5000"/>
                  </a:schemeClr>
                </a:solidFill>
                <a:sym typeface="Wingdings" pitchFamily="2" charset="2"/>
              </a:rPr>
              <a:t>st voté en conseil d’administration et vaut </a:t>
            </a:r>
            <a:r>
              <a:rPr lang="fr-FR" sz="1600" b="1" dirty="0">
                <a:solidFill>
                  <a:schemeClr val="tx1">
                    <a:lumMod val="95000"/>
                    <a:lumOff val="5000"/>
                  </a:schemeClr>
                </a:solidFill>
                <a:sym typeface="Wingdings" pitchFamily="2" charset="2"/>
              </a:rPr>
              <a:t>conditions générales </a:t>
            </a:r>
            <a:r>
              <a:rPr lang="fr-FR" sz="1600" dirty="0">
                <a:solidFill>
                  <a:schemeClr val="tx1">
                    <a:lumMod val="95000"/>
                    <a:lumOff val="5000"/>
                  </a:schemeClr>
                </a:solidFill>
                <a:sym typeface="Wingdings" pitchFamily="2" charset="2"/>
              </a:rPr>
              <a:t>des actes attributifs d’aide applicables aux projets de recherche financés par l’ANR </a:t>
            </a:r>
          </a:p>
          <a:p>
            <a:pPr marL="342900" lvl="0" indent="-342900" defTabSz="449263" eaLnBrk="0" fontAlgn="base" hangingPunct="0">
              <a:lnSpc>
                <a:spcPct val="93000"/>
              </a:lnSpc>
              <a:spcBef>
                <a:spcPct val="0"/>
              </a:spcBef>
              <a:spcAft>
                <a:spcPts val="1413"/>
              </a:spcAft>
              <a:buClr>
                <a:srgbClr val="000000"/>
              </a:buClr>
              <a:buSzPct val="100000"/>
              <a:buFont typeface="Arial" panose="020B0604020202020204" pitchFamily="34" charset="0"/>
              <a:buChar char="•"/>
            </a:pPr>
            <a:r>
              <a:rPr lang="fr-FR" sz="1600" dirty="0">
                <a:solidFill>
                  <a:schemeClr val="tx1">
                    <a:lumMod val="95000"/>
                    <a:lumOff val="5000"/>
                  </a:schemeClr>
                </a:solidFill>
                <a:sym typeface="Wingdings" pitchFamily="2" charset="2"/>
              </a:rPr>
              <a:t>définit les </a:t>
            </a:r>
            <a:r>
              <a:rPr lang="fr-FR" sz="1600" b="1" dirty="0">
                <a:solidFill>
                  <a:schemeClr val="tx1">
                    <a:lumMod val="95000"/>
                    <a:lumOff val="5000"/>
                  </a:schemeClr>
                </a:solidFill>
                <a:sym typeface="Wingdings" pitchFamily="2" charset="2"/>
              </a:rPr>
              <a:t>modalités d’attribution et de suivi des aides ANR </a:t>
            </a:r>
            <a:r>
              <a:rPr lang="fr-FR" sz="1600" dirty="0">
                <a:solidFill>
                  <a:schemeClr val="tx1">
                    <a:lumMod val="95000"/>
                    <a:lumOff val="5000"/>
                  </a:schemeClr>
                </a:solidFill>
                <a:sym typeface="Wingdings" pitchFamily="2" charset="2"/>
              </a:rPr>
              <a:t>et est applicable à l’ensemble des bénéficiaires</a:t>
            </a:r>
          </a:p>
          <a:p>
            <a:pPr marL="342900" lvl="0" indent="-342900" defTabSz="449263" eaLnBrk="0" fontAlgn="base" hangingPunct="0">
              <a:lnSpc>
                <a:spcPct val="93000"/>
              </a:lnSpc>
              <a:spcBef>
                <a:spcPct val="0"/>
              </a:spcBef>
              <a:spcAft>
                <a:spcPts val="1413"/>
              </a:spcAft>
              <a:buClr>
                <a:srgbClr val="000000"/>
              </a:buClr>
              <a:buSzPct val="100000"/>
              <a:buFont typeface="Arial" panose="020B0604020202020204" pitchFamily="34" charset="0"/>
              <a:buChar char="•"/>
            </a:pPr>
            <a:r>
              <a:rPr lang="fr-FR" sz="1600" b="1" dirty="0">
                <a:solidFill>
                  <a:schemeClr val="tx1">
                    <a:lumMod val="95000"/>
                    <a:lumOff val="5000"/>
                  </a:schemeClr>
                </a:solidFill>
                <a:sym typeface="Wingdings" pitchFamily="2" charset="2"/>
              </a:rPr>
              <a:t>chaque édition </a:t>
            </a:r>
            <a:r>
              <a:rPr lang="fr-FR" sz="1600" dirty="0">
                <a:solidFill>
                  <a:schemeClr val="tx1">
                    <a:lumMod val="95000"/>
                    <a:lumOff val="5000"/>
                  </a:schemeClr>
                </a:solidFill>
                <a:sym typeface="Wingdings" pitchFamily="2" charset="2"/>
              </a:rPr>
              <a:t>d’un AAP est rattachée à un règlement financier</a:t>
            </a:r>
          </a:p>
        </p:txBody>
      </p:sp>
    </p:spTree>
    <p:extLst>
      <p:ext uri="{BB962C8B-B14F-4D97-AF65-F5344CB8AC3E}">
        <p14:creationId xmlns:p14="http://schemas.microsoft.com/office/powerpoint/2010/main" val="183677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20CB533-21DD-6C4E-8131-5413FA3368EF}"/>
              </a:ext>
            </a:extLst>
          </p:cNvPr>
          <p:cNvSpPr>
            <a:spLocks noGrp="1"/>
          </p:cNvSpPr>
          <p:nvPr>
            <p:ph type="title"/>
          </p:nvPr>
        </p:nvSpPr>
        <p:spPr>
          <a:xfrm>
            <a:off x="381000" y="294516"/>
            <a:ext cx="8229600" cy="656699"/>
          </a:xfrm>
        </p:spPr>
        <p:txBody>
          <a:bodyPr>
            <a:normAutofit/>
          </a:bodyPr>
          <a:lstStyle/>
          <a:p>
            <a:r>
              <a:rPr lang="fr-FR" sz="3200" dirty="0"/>
              <a:t>Les documents contractuels 2/2</a:t>
            </a:r>
          </a:p>
        </p:txBody>
      </p:sp>
      <p:sp>
        <p:nvSpPr>
          <p:cNvPr id="5" name="Rectangle 2">
            <a:extLst>
              <a:ext uri="{FF2B5EF4-FFF2-40B4-BE49-F238E27FC236}">
                <a16:creationId xmlns:a16="http://schemas.microsoft.com/office/drawing/2014/main" id="{9FA4ED71-ADEC-4FBB-A4CA-966095576715}"/>
              </a:ext>
            </a:extLst>
          </p:cNvPr>
          <p:cNvSpPr txBox="1">
            <a:spLocks noChangeArrowheads="1"/>
          </p:cNvSpPr>
          <p:nvPr/>
        </p:nvSpPr>
        <p:spPr>
          <a:xfrm>
            <a:off x="381000" y="1416686"/>
            <a:ext cx="8538481" cy="2939534"/>
          </a:xfrm>
          <a:prstGeom prst="rect">
            <a:avLst/>
          </a:prstGeom>
          <a:solidFill>
            <a:schemeClr val="bg1">
              <a:lumMod val="95000"/>
            </a:schemeClr>
          </a:solidFill>
        </p:spPr>
        <p:txBody>
          <a:bodyPr/>
          <a:lstStyle>
            <a:lvl1pPr marL="342900" indent="-342900" algn="l" defTabSz="449263" rtl="0" eaLnBrk="0" fontAlgn="base" hangingPunct="0">
              <a:lnSpc>
                <a:spcPct val="93000"/>
              </a:lnSpc>
              <a:spcBef>
                <a:spcPct val="0"/>
              </a:spcBef>
              <a:spcAft>
                <a:spcPts val="1413"/>
              </a:spcAft>
              <a:buClr>
                <a:srgbClr val="000000"/>
              </a:buClr>
              <a:buSzPct val="100000"/>
              <a:buFont typeface="Times New Roman" pitchFamily="18" charset="0"/>
              <a:defRPr sz="3200">
                <a:solidFill>
                  <a:srgbClr val="000000"/>
                </a:solidFill>
                <a:latin typeface="+mn-lt"/>
                <a:ea typeface="+mn-ea"/>
                <a:cs typeface="+mn-cs"/>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pitchFamily="18" charset="0"/>
              <a:defRPr sz="2800">
                <a:solidFill>
                  <a:srgbClr val="000000"/>
                </a:solidFill>
                <a:latin typeface="+mn-lt"/>
                <a:ea typeface="+mn-ea"/>
              </a:defRPr>
            </a:lvl2pPr>
            <a:lvl3pPr marL="1143000" indent="-228600" algn="l" defTabSz="449263" rtl="0" eaLnBrk="0" fontAlgn="base" hangingPunct="0">
              <a:lnSpc>
                <a:spcPct val="93000"/>
              </a:lnSpc>
              <a:spcBef>
                <a:spcPct val="0"/>
              </a:spcBef>
              <a:spcAft>
                <a:spcPts val="850"/>
              </a:spcAft>
              <a:buClr>
                <a:srgbClr val="000000"/>
              </a:buClr>
              <a:buSzPct val="100000"/>
              <a:buFont typeface="Times New Roman" pitchFamily="18" charset="0"/>
              <a:defRPr sz="2400">
                <a:solidFill>
                  <a:srgbClr val="000000"/>
                </a:solidFill>
                <a:latin typeface="+mn-lt"/>
                <a:ea typeface="+mn-ea"/>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pitchFamily="18" charset="0"/>
              <a:defRPr sz="2000">
                <a:solidFill>
                  <a:srgbClr val="000000"/>
                </a:solidFill>
                <a:latin typeface="+mn-lt"/>
                <a:ea typeface="+mn-ea"/>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pitchFamily="18" charset="0"/>
              <a:defRPr sz="2000">
                <a:solidFill>
                  <a:srgbClr val="000000"/>
                </a:solidFill>
                <a:latin typeface="+mn-lt"/>
                <a:ea typeface="+mn-ea"/>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pitchFamily="16" charset="0"/>
              <a:defRPr sz="2000">
                <a:solidFill>
                  <a:srgbClr val="000000"/>
                </a:solidFill>
                <a:latin typeface="+mn-lt"/>
                <a:ea typeface="+mn-ea"/>
              </a:defRPr>
            </a:lvl9pPr>
          </a:lstStyle>
          <a:p>
            <a:pPr marL="0" indent="0"/>
            <a:r>
              <a:rPr lang="fr-FR" sz="2000" b="1" dirty="0">
                <a:solidFill>
                  <a:schemeClr val="tx1"/>
                </a:solidFill>
              </a:rPr>
              <a:t>L’annexe financière</a:t>
            </a:r>
          </a:p>
          <a:p>
            <a:pPr marL="0" indent="0"/>
            <a:endParaRPr lang="fr-FR" sz="1600" dirty="0">
              <a:solidFill>
                <a:schemeClr val="tx1">
                  <a:lumMod val="95000"/>
                  <a:lumOff val="5000"/>
                </a:schemeClr>
              </a:solidFill>
              <a:latin typeface="+mj-lt"/>
              <a:ea typeface="+mj-ea"/>
              <a:cs typeface="+mj-cs"/>
            </a:endParaRPr>
          </a:p>
          <a:p>
            <a:pPr marL="0" indent="0"/>
            <a:r>
              <a:rPr lang="fr-FR" sz="1600" dirty="0">
                <a:solidFill>
                  <a:schemeClr val="tx1">
                    <a:lumMod val="95000"/>
                    <a:lumOff val="5000"/>
                  </a:schemeClr>
                </a:solidFill>
                <a:latin typeface="+mj-lt"/>
                <a:ea typeface="+mj-ea"/>
                <a:cs typeface="+mj-cs"/>
              </a:rPr>
              <a:t>C’est le </a:t>
            </a:r>
            <a:r>
              <a:rPr lang="fr-FR" sz="1600" b="1" dirty="0">
                <a:solidFill>
                  <a:schemeClr val="tx1">
                    <a:lumMod val="95000"/>
                    <a:lumOff val="5000"/>
                  </a:schemeClr>
                </a:solidFill>
                <a:latin typeface="+mj-lt"/>
                <a:ea typeface="+mj-ea"/>
                <a:cs typeface="+mj-cs"/>
              </a:rPr>
              <a:t>document administratif et financier </a:t>
            </a:r>
            <a:r>
              <a:rPr lang="fr-FR" sz="1600" dirty="0">
                <a:solidFill>
                  <a:schemeClr val="tx1">
                    <a:lumMod val="95000"/>
                    <a:lumOff val="5000"/>
                  </a:schemeClr>
                </a:solidFill>
                <a:latin typeface="+mj-lt"/>
                <a:ea typeface="+mj-ea"/>
                <a:cs typeface="+mj-cs"/>
              </a:rPr>
              <a:t>qui regroupe les informations suivantes :</a:t>
            </a:r>
          </a:p>
          <a:p>
            <a:pPr>
              <a:buFont typeface="Arial" panose="020B0604020202020204" pitchFamily="34" charset="0"/>
              <a:buChar char="•"/>
            </a:pPr>
            <a:r>
              <a:rPr lang="fr-FR" sz="1600" dirty="0">
                <a:solidFill>
                  <a:schemeClr val="tx1">
                    <a:lumMod val="95000"/>
                    <a:lumOff val="5000"/>
                  </a:schemeClr>
                </a:solidFill>
              </a:rPr>
              <a:t>Les </a:t>
            </a:r>
            <a:r>
              <a:rPr lang="fr-FR" sz="1600" b="1" dirty="0">
                <a:solidFill>
                  <a:schemeClr val="tx1">
                    <a:lumMod val="95000"/>
                    <a:lumOff val="5000"/>
                  </a:schemeClr>
                </a:solidFill>
              </a:rPr>
              <a:t>données administratives </a:t>
            </a:r>
            <a:r>
              <a:rPr lang="fr-FR" sz="1600" dirty="0">
                <a:solidFill>
                  <a:schemeClr val="tx1">
                    <a:lumMod val="95000"/>
                    <a:lumOff val="5000"/>
                  </a:schemeClr>
                </a:solidFill>
              </a:rPr>
              <a:t>relatives au bénéficiaire de l’aide ANR (tutelle gestionnaire)</a:t>
            </a:r>
          </a:p>
          <a:p>
            <a:pPr lvl="0">
              <a:buFont typeface="Arial" panose="020B0604020202020204" pitchFamily="34" charset="0"/>
              <a:buChar char="•"/>
            </a:pPr>
            <a:r>
              <a:rPr lang="fr-FR" sz="1600" dirty="0">
                <a:solidFill>
                  <a:schemeClr val="tx1">
                    <a:lumMod val="95000"/>
                    <a:lumOff val="5000"/>
                  </a:schemeClr>
                </a:solidFill>
                <a:latin typeface="+mj-lt"/>
                <a:ea typeface="+mj-ea"/>
                <a:cs typeface="+mj-cs"/>
              </a:rPr>
              <a:t>La déclaration de la </a:t>
            </a:r>
            <a:r>
              <a:rPr lang="fr-FR" sz="1600" b="1" dirty="0">
                <a:solidFill>
                  <a:schemeClr val="tx1">
                    <a:lumMod val="95000"/>
                    <a:lumOff val="5000"/>
                  </a:schemeClr>
                </a:solidFill>
                <a:latin typeface="+mj-lt"/>
                <a:ea typeface="+mj-ea"/>
                <a:cs typeface="+mj-cs"/>
              </a:rPr>
              <a:t>tutelle hébergeante </a:t>
            </a:r>
            <a:r>
              <a:rPr lang="fr-FR" sz="1600" dirty="0">
                <a:solidFill>
                  <a:schemeClr val="tx1">
                    <a:lumMod val="95000"/>
                    <a:lumOff val="5000"/>
                  </a:schemeClr>
                </a:solidFill>
                <a:latin typeface="+mj-lt"/>
                <a:ea typeface="+mj-ea"/>
                <a:cs typeface="+mj-cs"/>
              </a:rPr>
              <a:t>(qui nous permet de payer le préciput)</a:t>
            </a:r>
          </a:p>
          <a:p>
            <a:pPr lvl="0">
              <a:buFont typeface="Arial" panose="020B0604020202020204" pitchFamily="34" charset="0"/>
              <a:buChar char="•"/>
            </a:pPr>
            <a:r>
              <a:rPr lang="fr-FR" sz="1600" dirty="0">
                <a:solidFill>
                  <a:schemeClr val="tx1">
                    <a:lumMod val="95000"/>
                    <a:lumOff val="5000"/>
                  </a:schemeClr>
                </a:solidFill>
                <a:latin typeface="+mj-lt"/>
                <a:ea typeface="+mj-ea"/>
                <a:cs typeface="+mj-cs"/>
              </a:rPr>
              <a:t>La </a:t>
            </a:r>
            <a:r>
              <a:rPr lang="fr-FR" sz="1600" b="1" dirty="0">
                <a:solidFill>
                  <a:schemeClr val="tx1">
                    <a:lumMod val="95000"/>
                    <a:lumOff val="5000"/>
                  </a:schemeClr>
                </a:solidFill>
                <a:latin typeface="+mj-lt"/>
                <a:ea typeface="+mj-ea"/>
                <a:cs typeface="+mj-cs"/>
              </a:rPr>
              <a:t>répartition prévisionnelle </a:t>
            </a:r>
            <a:r>
              <a:rPr lang="fr-FR" sz="1600" dirty="0">
                <a:solidFill>
                  <a:schemeClr val="tx1">
                    <a:lumMod val="95000"/>
                    <a:lumOff val="5000"/>
                  </a:schemeClr>
                </a:solidFill>
                <a:latin typeface="+mj-lt"/>
                <a:ea typeface="+mj-ea"/>
                <a:cs typeface="+mj-cs"/>
              </a:rPr>
              <a:t>des dépenses engagées par la tutelle gestionnaire pour la réalisation du projet	</a:t>
            </a:r>
          </a:p>
        </p:txBody>
      </p:sp>
      <p:pic>
        <p:nvPicPr>
          <p:cNvPr id="6" name="Image 5">
            <a:extLst>
              <a:ext uri="{FF2B5EF4-FFF2-40B4-BE49-F238E27FC236}">
                <a16:creationId xmlns:a16="http://schemas.microsoft.com/office/drawing/2014/main" id="{17432177-68E2-4550-AA72-AAD85EE9A1FA}"/>
              </a:ext>
            </a:extLst>
          </p:cNvPr>
          <p:cNvPicPr>
            <a:picLocks noChangeAspect="1"/>
          </p:cNvPicPr>
          <p:nvPr/>
        </p:nvPicPr>
        <p:blipFill>
          <a:blip r:embed="rId3"/>
          <a:stretch>
            <a:fillRect/>
          </a:stretch>
        </p:blipFill>
        <p:spPr>
          <a:xfrm>
            <a:off x="324383" y="4950822"/>
            <a:ext cx="326514" cy="326514"/>
          </a:xfrm>
          <a:prstGeom prst="rect">
            <a:avLst/>
          </a:prstGeom>
        </p:spPr>
      </p:pic>
      <p:sp>
        <p:nvSpPr>
          <p:cNvPr id="2" name="ZoneTexte 1">
            <a:extLst>
              <a:ext uri="{FF2B5EF4-FFF2-40B4-BE49-F238E27FC236}">
                <a16:creationId xmlns:a16="http://schemas.microsoft.com/office/drawing/2014/main" id="{963E8D2D-961B-47A8-8F99-B7649347670B}"/>
              </a:ext>
            </a:extLst>
          </p:cNvPr>
          <p:cNvSpPr txBox="1"/>
          <p:nvPr/>
        </p:nvSpPr>
        <p:spPr>
          <a:xfrm>
            <a:off x="836022" y="4821691"/>
            <a:ext cx="7774577" cy="923330"/>
          </a:xfrm>
          <a:prstGeom prst="rect">
            <a:avLst/>
          </a:prstGeom>
          <a:noFill/>
        </p:spPr>
        <p:txBody>
          <a:bodyPr wrap="square" rtlCol="0">
            <a:spAutoFit/>
          </a:bodyPr>
          <a:lstStyle/>
          <a:p>
            <a:pPr algn="just"/>
            <a:r>
              <a:rPr lang="fr-FR" dirty="0">
                <a:solidFill>
                  <a:srgbClr val="4C7FC1"/>
                </a:solidFill>
              </a:rPr>
              <a:t>Les actes attributifs et les annexes financières sont individuels à chaque partenaire financé par l’ANR et sont accessibles en téléchargement sur le SIM.</a:t>
            </a:r>
          </a:p>
        </p:txBody>
      </p:sp>
      <p:pic>
        <p:nvPicPr>
          <p:cNvPr id="4" name="Image 3" descr="Une image contenant logo, Police, Graphique, symbole">
            <a:extLst>
              <a:ext uri="{FF2B5EF4-FFF2-40B4-BE49-F238E27FC236}">
                <a16:creationId xmlns:a16="http://schemas.microsoft.com/office/drawing/2014/main" id="{07F5E4F7-9069-6C94-A4AA-85FB60B9F836}"/>
              </a:ext>
            </a:extLst>
          </p:cNvPr>
          <p:cNvPicPr>
            <a:picLocks noChangeAspect="1"/>
          </p:cNvPicPr>
          <p:nvPr/>
        </p:nvPicPr>
        <p:blipFill>
          <a:blip r:embed="rId4"/>
          <a:stretch>
            <a:fillRect/>
          </a:stretch>
        </p:blipFill>
        <p:spPr>
          <a:xfrm>
            <a:off x="7191910" y="0"/>
            <a:ext cx="1501788" cy="1416686"/>
          </a:xfrm>
          <a:prstGeom prst="rect">
            <a:avLst/>
          </a:prstGeom>
        </p:spPr>
      </p:pic>
    </p:spTree>
    <p:extLst>
      <p:ext uri="{BB962C8B-B14F-4D97-AF65-F5344CB8AC3E}">
        <p14:creationId xmlns:p14="http://schemas.microsoft.com/office/powerpoint/2010/main" val="200913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20CB533-21DD-6C4E-8131-5413FA3368EF}"/>
              </a:ext>
            </a:extLst>
          </p:cNvPr>
          <p:cNvSpPr>
            <a:spLocks noGrp="1"/>
          </p:cNvSpPr>
          <p:nvPr>
            <p:ph type="title"/>
          </p:nvPr>
        </p:nvSpPr>
        <p:spPr>
          <a:xfrm>
            <a:off x="380999" y="294516"/>
            <a:ext cx="8593184" cy="656699"/>
          </a:xfrm>
        </p:spPr>
        <p:txBody>
          <a:bodyPr>
            <a:noAutofit/>
          </a:bodyPr>
          <a:lstStyle/>
          <a:p>
            <a:r>
              <a:rPr lang="fr-FR" sz="3200" dirty="0"/>
              <a:t>Demande de modification contractuelle </a:t>
            </a:r>
          </a:p>
        </p:txBody>
      </p:sp>
      <p:sp>
        <p:nvSpPr>
          <p:cNvPr id="2" name="ZoneTexte 1">
            <a:extLst>
              <a:ext uri="{FF2B5EF4-FFF2-40B4-BE49-F238E27FC236}">
                <a16:creationId xmlns:a16="http://schemas.microsoft.com/office/drawing/2014/main" id="{3BFBA9B2-CD10-42FD-A77E-070155704539}"/>
              </a:ext>
            </a:extLst>
          </p:cNvPr>
          <p:cNvSpPr txBox="1"/>
          <p:nvPr/>
        </p:nvSpPr>
        <p:spPr>
          <a:xfrm>
            <a:off x="380999" y="1306712"/>
            <a:ext cx="8229600" cy="4154984"/>
          </a:xfrm>
          <a:prstGeom prst="rect">
            <a:avLst/>
          </a:prstGeom>
          <a:noFill/>
        </p:spPr>
        <p:txBody>
          <a:bodyPr wrap="square" rtlCol="0">
            <a:spAutoFit/>
          </a:bodyPr>
          <a:lstStyle/>
          <a:p>
            <a:pPr lvl="0">
              <a:defRPr/>
            </a:pPr>
            <a:r>
              <a:rPr lang="fr-FR" sz="1600" dirty="0">
                <a:solidFill>
                  <a:schemeClr val="tx1">
                    <a:lumMod val="95000"/>
                    <a:lumOff val="5000"/>
                  </a:schemeClr>
                </a:solidFill>
                <a:latin typeface="+mj-lt"/>
                <a:ea typeface="+mj-ea"/>
                <a:cs typeface="+mj-cs"/>
              </a:rPr>
              <a:t>Les 7 cas de modifications contractuelles:</a:t>
            </a:r>
          </a:p>
          <a:p>
            <a:pPr lvl="0">
              <a:defRPr/>
            </a:pPr>
            <a:endParaRPr lang="fr-FR" sz="1600" dirty="0">
              <a:solidFill>
                <a:schemeClr val="tx1">
                  <a:lumMod val="95000"/>
                  <a:lumOff val="5000"/>
                </a:schemeClr>
              </a:solidFill>
              <a:latin typeface="+mj-lt"/>
              <a:ea typeface="+mj-ea"/>
              <a:cs typeface="+mj-cs"/>
            </a:endParaRPr>
          </a:p>
          <a:p>
            <a:pPr marL="742950" lvl="1" indent="-285750">
              <a:buFont typeface="Arial" panose="020B0604020202020204" pitchFamily="34" charset="0"/>
              <a:buChar char="•"/>
              <a:defRPr/>
            </a:pPr>
            <a:r>
              <a:rPr lang="fr-FR" sz="1600" dirty="0">
                <a:solidFill>
                  <a:schemeClr val="tx1">
                    <a:lumMod val="95000"/>
                    <a:lumOff val="5000"/>
                  </a:schemeClr>
                </a:solidFill>
                <a:latin typeface="+mj-lt"/>
                <a:ea typeface="+mj-ea"/>
                <a:cs typeface="+mj-cs"/>
              </a:rPr>
              <a:t>prolongation</a:t>
            </a:r>
          </a:p>
          <a:p>
            <a:pPr marL="742950" lvl="1" indent="-285750">
              <a:buFont typeface="Arial" panose="020B0604020202020204" pitchFamily="34" charset="0"/>
              <a:buChar char="•"/>
              <a:defRPr/>
            </a:pPr>
            <a:r>
              <a:rPr lang="fr-FR" sz="1600" dirty="0">
                <a:solidFill>
                  <a:schemeClr val="tx1">
                    <a:lumMod val="95000"/>
                    <a:lumOff val="5000"/>
                  </a:schemeClr>
                </a:solidFill>
                <a:latin typeface="+mj-lt"/>
                <a:ea typeface="+mj-ea"/>
                <a:cs typeface="+mj-cs"/>
              </a:rPr>
              <a:t>accord dérogation fongibilité de dépenses (+30%)</a:t>
            </a:r>
          </a:p>
          <a:p>
            <a:pPr marL="742950" lvl="1" indent="-285750">
              <a:buFont typeface="Arial" panose="020B0604020202020204" pitchFamily="34" charset="0"/>
              <a:buChar char="•"/>
              <a:defRPr/>
            </a:pPr>
            <a:r>
              <a:rPr lang="fr-FR" sz="1600" dirty="0">
                <a:solidFill>
                  <a:schemeClr val="tx1">
                    <a:lumMod val="95000"/>
                    <a:lumOff val="5000"/>
                  </a:schemeClr>
                </a:solidFill>
                <a:latin typeface="+mj-lt"/>
                <a:ea typeface="+mj-ea"/>
                <a:cs typeface="+mj-cs"/>
              </a:rPr>
              <a:t>accord dépassement +50% prestation de service sur aide allouée partenaire</a:t>
            </a:r>
          </a:p>
          <a:p>
            <a:pPr marL="742950" lvl="1" indent="-285750">
              <a:buFont typeface="Arial" panose="020B0604020202020204" pitchFamily="34" charset="0"/>
              <a:buChar char="•"/>
              <a:defRPr/>
            </a:pPr>
            <a:r>
              <a:rPr lang="fr-FR" sz="1600" dirty="0">
                <a:solidFill>
                  <a:schemeClr val="tx1">
                    <a:lumMod val="95000"/>
                    <a:lumOff val="5000"/>
                  </a:schemeClr>
                </a:solidFill>
                <a:latin typeface="+mj-lt"/>
                <a:ea typeface="+mj-ea"/>
                <a:cs typeface="+mj-cs"/>
              </a:rPr>
              <a:t>transfert de fond entre partenaires</a:t>
            </a:r>
          </a:p>
          <a:p>
            <a:pPr marL="742950" lvl="1" indent="-285750">
              <a:buFont typeface="Arial" panose="020B0604020202020204" pitchFamily="34" charset="0"/>
              <a:buChar char="•"/>
              <a:defRPr/>
            </a:pPr>
            <a:r>
              <a:rPr lang="fr-FR" sz="1600" dirty="0">
                <a:solidFill>
                  <a:schemeClr val="tx1">
                    <a:lumMod val="95000"/>
                    <a:lumOff val="5000"/>
                  </a:schemeClr>
                </a:solidFill>
                <a:latin typeface="+mj-lt"/>
                <a:ea typeface="+mj-ea"/>
                <a:cs typeface="+mj-cs"/>
              </a:rPr>
              <a:t>changement de tutelle gestionnaire</a:t>
            </a:r>
          </a:p>
          <a:p>
            <a:pPr marL="742950" lvl="1" indent="-285750">
              <a:buFont typeface="Arial" panose="020B0604020202020204" pitchFamily="34" charset="0"/>
              <a:buChar char="•"/>
              <a:defRPr/>
            </a:pPr>
            <a:r>
              <a:rPr lang="fr-FR" sz="1600" dirty="0">
                <a:solidFill>
                  <a:schemeClr val="tx1">
                    <a:lumMod val="95000"/>
                    <a:lumOff val="5000"/>
                  </a:schemeClr>
                </a:solidFill>
                <a:latin typeface="+mj-lt"/>
                <a:ea typeface="+mj-ea"/>
                <a:cs typeface="+mj-cs"/>
              </a:rPr>
              <a:t>entrée d’un nouveau bénéficiaire dans le consortium</a:t>
            </a:r>
          </a:p>
          <a:p>
            <a:pPr marL="742950" lvl="1" indent="-285750">
              <a:buFont typeface="Arial" panose="020B0604020202020204" pitchFamily="34" charset="0"/>
              <a:buChar char="•"/>
              <a:defRPr/>
            </a:pPr>
            <a:r>
              <a:rPr lang="fr-FR" sz="1600" dirty="0">
                <a:solidFill>
                  <a:schemeClr val="tx1">
                    <a:lumMod val="95000"/>
                    <a:lumOff val="5000"/>
                  </a:schemeClr>
                </a:solidFill>
                <a:latin typeface="+mj-lt"/>
                <a:ea typeface="+mj-ea"/>
                <a:cs typeface="+mj-cs"/>
              </a:rPr>
              <a:t>sortie d’un bénéficiaire dans le consortium</a:t>
            </a:r>
          </a:p>
          <a:p>
            <a:pPr>
              <a:lnSpc>
                <a:spcPct val="150000"/>
              </a:lnSpc>
              <a:defRPr/>
            </a:pPr>
            <a:endParaRPr lang="fr-FR" sz="1600" dirty="0">
              <a:solidFill>
                <a:schemeClr val="tx1">
                  <a:lumMod val="95000"/>
                  <a:lumOff val="5000"/>
                </a:schemeClr>
              </a:solidFill>
              <a:latin typeface="+mj-lt"/>
              <a:ea typeface="+mj-ea"/>
              <a:cs typeface="+mj-cs"/>
            </a:endParaRPr>
          </a:p>
          <a:p>
            <a:pPr>
              <a:defRPr/>
            </a:pPr>
            <a:r>
              <a:rPr lang="fr-FR" sz="1600" dirty="0"/>
              <a:t>Les formulaires de demandes de modification contractuelles sont à déposer sur le SIM </a:t>
            </a:r>
            <a:r>
              <a:rPr lang="fr-FR" sz="1600" dirty="0">
                <a:hlinkClick r:id="rId3"/>
              </a:rPr>
              <a:t>https://aap.agencerecherche.fr</a:t>
            </a:r>
            <a:r>
              <a:rPr lang="fr-FR" sz="1600" dirty="0"/>
              <a:t>  pour traitement (Aucune demande hors SIM ne sera prise en charge). </a:t>
            </a:r>
          </a:p>
          <a:p>
            <a:pPr>
              <a:defRPr/>
            </a:pPr>
            <a:endParaRPr lang="fr-FR" sz="1600" dirty="0"/>
          </a:p>
          <a:p>
            <a:pPr>
              <a:defRPr/>
            </a:pPr>
            <a:r>
              <a:rPr lang="fr-FR" sz="1600" dirty="0"/>
              <a:t>Ces demandes peuvent être adressées tant par le Responsable Scientifique que par la personne en charge du suivi administratif et financier de la tutelle gestionnaire.</a:t>
            </a:r>
          </a:p>
        </p:txBody>
      </p:sp>
      <p:sp>
        <p:nvSpPr>
          <p:cNvPr id="6" name="ZoneTexte 5">
            <a:extLst>
              <a:ext uri="{FF2B5EF4-FFF2-40B4-BE49-F238E27FC236}">
                <a16:creationId xmlns:a16="http://schemas.microsoft.com/office/drawing/2014/main" id="{DF8F615D-A234-45CF-A314-5FAB54A60FCF}"/>
              </a:ext>
            </a:extLst>
          </p:cNvPr>
          <p:cNvSpPr txBox="1"/>
          <p:nvPr/>
        </p:nvSpPr>
        <p:spPr>
          <a:xfrm>
            <a:off x="814937" y="5644648"/>
            <a:ext cx="8229600" cy="861774"/>
          </a:xfrm>
          <a:prstGeom prst="rect">
            <a:avLst/>
          </a:prstGeom>
          <a:noFill/>
        </p:spPr>
        <p:txBody>
          <a:bodyPr wrap="square" rtlCol="0">
            <a:spAutoFit/>
          </a:bodyPr>
          <a:lstStyle/>
          <a:p>
            <a:r>
              <a:rPr lang="fr-FR" sz="1600" dirty="0">
                <a:solidFill>
                  <a:srgbClr val="4C7FC1"/>
                </a:solidFill>
              </a:rPr>
              <a:t>Un guide pas à pas est disponible sur le SIM ou auprès de vos interlocuteurs ANR (voir annexe 1)</a:t>
            </a:r>
          </a:p>
          <a:p>
            <a:endParaRPr lang="fr-FR" dirty="0"/>
          </a:p>
        </p:txBody>
      </p:sp>
      <p:pic>
        <p:nvPicPr>
          <p:cNvPr id="7" name="Image 6">
            <a:extLst>
              <a:ext uri="{FF2B5EF4-FFF2-40B4-BE49-F238E27FC236}">
                <a16:creationId xmlns:a16="http://schemas.microsoft.com/office/drawing/2014/main" id="{D15AC022-C4C5-42E1-92C2-3324D1AB24A8}"/>
              </a:ext>
            </a:extLst>
          </p:cNvPr>
          <p:cNvPicPr>
            <a:picLocks noChangeAspect="1"/>
          </p:cNvPicPr>
          <p:nvPr/>
        </p:nvPicPr>
        <p:blipFill>
          <a:blip r:embed="rId4"/>
          <a:stretch>
            <a:fillRect/>
          </a:stretch>
        </p:blipFill>
        <p:spPr>
          <a:xfrm>
            <a:off x="278973" y="5585971"/>
            <a:ext cx="452265" cy="452265"/>
          </a:xfrm>
          <a:prstGeom prst="rect">
            <a:avLst/>
          </a:prstGeom>
        </p:spPr>
      </p:pic>
      <p:pic>
        <p:nvPicPr>
          <p:cNvPr id="8" name="Image 7" descr="Une image contenant Graphique, dessin, art, conception&#10;&#10;Description générée automatiquement">
            <a:extLst>
              <a:ext uri="{FF2B5EF4-FFF2-40B4-BE49-F238E27FC236}">
                <a16:creationId xmlns:a16="http://schemas.microsoft.com/office/drawing/2014/main" id="{03B5E4F3-1BA0-5861-A70E-F75553D5B278}"/>
              </a:ext>
            </a:extLst>
          </p:cNvPr>
          <p:cNvPicPr>
            <a:picLocks noChangeAspect="1"/>
          </p:cNvPicPr>
          <p:nvPr/>
        </p:nvPicPr>
        <p:blipFill>
          <a:blip r:embed="rId5"/>
          <a:stretch>
            <a:fillRect/>
          </a:stretch>
        </p:blipFill>
        <p:spPr>
          <a:xfrm>
            <a:off x="6844641" y="901039"/>
            <a:ext cx="1902249" cy="1822882"/>
          </a:xfrm>
          <a:prstGeom prst="rect">
            <a:avLst/>
          </a:prstGeom>
        </p:spPr>
      </p:pic>
    </p:spTree>
    <p:extLst>
      <p:ext uri="{BB962C8B-B14F-4D97-AF65-F5344CB8AC3E}">
        <p14:creationId xmlns:p14="http://schemas.microsoft.com/office/powerpoint/2010/main" val="93432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1_Thème ANR">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8035</TotalTime>
  <Words>4466</Words>
  <Application>Microsoft Office PowerPoint</Application>
  <PresentationFormat>Affichage à l'écran (4:3)</PresentationFormat>
  <Paragraphs>546</Paragraphs>
  <Slides>43</Slides>
  <Notes>26</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43</vt:i4>
      </vt:variant>
    </vt:vector>
  </HeadingPairs>
  <TitlesOfParts>
    <vt:vector size="53" baseType="lpstr">
      <vt:lpstr>Arial</vt:lpstr>
      <vt:lpstr>Calibri</vt:lpstr>
      <vt:lpstr>Calibri Light</vt:lpstr>
      <vt:lpstr>Courier New</vt:lpstr>
      <vt:lpstr>Montserrat Light</vt:lpstr>
      <vt:lpstr>Palatino Linotype</vt:lpstr>
      <vt:lpstr>Times New Roman</vt:lpstr>
      <vt:lpstr>Trebuchet MS</vt:lpstr>
      <vt:lpstr>Wingdings</vt:lpstr>
      <vt:lpstr>1_Thème ANR</vt:lpstr>
      <vt:lpstr>Réunion de lancement des projets – AAPG 2023  CE 48 – Fondements du numérique</vt:lpstr>
      <vt:lpstr>Organisation de la journée</vt:lpstr>
      <vt:lpstr>Présentation PowerPoint</vt:lpstr>
      <vt:lpstr>Suivi administratif et financier  Direction du Conventionnement et du Financement</vt:lpstr>
      <vt:lpstr>Sommaire</vt:lpstr>
      <vt:lpstr>Vos interlocuteurs ANR et leurs rôles</vt:lpstr>
      <vt:lpstr>Les documents contractuels 1/2</vt:lpstr>
      <vt:lpstr>Les documents contractuels 2/2</vt:lpstr>
      <vt:lpstr>Demande de modification contractuelle </vt:lpstr>
      <vt:lpstr>Rappel de certaines clauses financières du règlement financier 1/4</vt:lpstr>
      <vt:lpstr>Présentation PowerPoint</vt:lpstr>
      <vt:lpstr>Rappel de certaines clauses financières du règlement financier 2/4</vt:lpstr>
      <vt:lpstr>Rappel de certaines clauses financières du règlement financier 3/4</vt:lpstr>
      <vt:lpstr> Rappel de certaines clauses financières du règlement financier 4/4</vt:lpstr>
      <vt:lpstr>Les livrables attendus</vt:lpstr>
      <vt:lpstr>Focus sur l’accord de consortium</vt:lpstr>
      <vt:lpstr>Nos audits bénéficiaires 1/2</vt:lpstr>
      <vt:lpstr>Nos audits bénéficiaires 2/2</vt:lpstr>
      <vt:lpstr>Les sites de suivi et outils</vt:lpstr>
      <vt:lpstr>Les sites de suivi et outils</vt:lpstr>
      <vt:lpstr> </vt:lpstr>
      <vt:lpstr>Annexe 1 - Demande de modification contractuelle</vt:lpstr>
      <vt:lpstr>Annexe 2 - Liens et documents utiles</vt:lpstr>
      <vt:lpstr>Annexe 3 : Outil de calcul de la fongibilité </vt:lpstr>
      <vt:lpstr>Présentation PowerPoint</vt:lpstr>
      <vt:lpstr>Appel générique 2022 –  Axes Numérique et mathématiques </vt:lpstr>
      <vt:lpstr>Présentation PowerPoint</vt:lpstr>
      <vt:lpstr>Sélection CE 48 (hors PRCI )</vt:lpstr>
      <vt:lpstr>CE 48 Sélection par instrument</vt:lpstr>
      <vt:lpstr>Présentation PowerPoint</vt:lpstr>
      <vt:lpstr>Principes généraux du suivi scientifique des projets ANR</vt:lpstr>
      <vt:lpstr>Outil ANR pour le suivi de projets</vt:lpstr>
      <vt:lpstr>Modalité de suivi scientifique des projets – Suivi informel</vt:lpstr>
      <vt:lpstr>Modalité de suivi scientifique des projets Compte rendu d’avancement</vt:lpstr>
      <vt:lpstr>Communication / Valorisation</vt:lpstr>
      <vt:lpstr>La Politique Science ouverte  de l’ANR</vt:lpstr>
      <vt:lpstr>Le volet publications scientifiques </vt:lpstr>
      <vt:lpstr>Le volet publications scientifiques </vt:lpstr>
      <vt:lpstr>Le volet données de la recherche </vt:lpstr>
      <vt:lpstr>Le volet données de la recherche </vt:lpstr>
      <vt:lpstr>Le volet données de la recherche : codes sources et logiciels </vt:lpstr>
      <vt:lpstr>Présentation PowerPoint</vt:lpstr>
      <vt:lpstr>Présentation PowerPoint</vt:lpstr>
    </vt:vector>
  </TitlesOfParts>
  <Company>Zebra communication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EB-GIRARD Alexandra</dc:creator>
  <cp:lastModifiedBy>ECHAGÜE Eugenio</cp:lastModifiedBy>
  <cp:revision>353</cp:revision>
  <cp:lastPrinted>2015-11-10T09:53:06Z</cp:lastPrinted>
  <dcterms:created xsi:type="dcterms:W3CDTF">2014-11-18T08:16:24Z</dcterms:created>
  <dcterms:modified xsi:type="dcterms:W3CDTF">2023-11-27T14:37:37Z</dcterms:modified>
</cp:coreProperties>
</file>